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4" r:id="rId2"/>
    <p:sldId id="301" r:id="rId3"/>
    <p:sldId id="279" r:id="rId4"/>
    <p:sldId id="280" r:id="rId5"/>
    <p:sldId id="281" r:id="rId6"/>
    <p:sldId id="284" r:id="rId7"/>
    <p:sldId id="282" r:id="rId8"/>
    <p:sldId id="286" r:id="rId9"/>
    <p:sldId id="287" r:id="rId10"/>
    <p:sldId id="288" r:id="rId11"/>
    <p:sldId id="290" r:id="rId12"/>
    <p:sldId id="291" r:id="rId13"/>
    <p:sldId id="292" r:id="rId14"/>
    <p:sldId id="300" r:id="rId15"/>
    <p:sldId id="293" r:id="rId16"/>
    <p:sldId id="294" r:id="rId17"/>
    <p:sldId id="295" r:id="rId18"/>
    <p:sldId id="283" r:id="rId19"/>
    <p:sldId id="296" r:id="rId20"/>
    <p:sldId id="285" r:id="rId21"/>
    <p:sldId id="297" r:id="rId22"/>
    <p:sldId id="298" r:id="rId23"/>
    <p:sldId id="299" r:id="rId2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CC00"/>
    <a:srgbClr val="006C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ile chi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53"/>
    <p:restoredTop sz="94694"/>
  </p:normalViewPr>
  <p:slideViewPr>
    <p:cSldViewPr snapToGrid="0">
      <p:cViewPr varScale="1">
        <p:scale>
          <a:sx n="102" d="100"/>
          <a:sy n="102" d="100"/>
        </p:scale>
        <p:origin x="876"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081891-84F7-C011-F964-00D3B66CF7EA}"/>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295CFA18-0305-7C38-BDC1-21BFF4CFDA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30192C97-FC64-6EE2-D4F4-70DF4D4C325D}"/>
              </a:ext>
            </a:extLst>
          </p:cNvPr>
          <p:cNvSpPr>
            <a:spLocks noGrp="1"/>
          </p:cNvSpPr>
          <p:nvPr>
            <p:ph type="dt" sz="half" idx="10"/>
          </p:nvPr>
        </p:nvSpPr>
        <p:spPr/>
        <p:txBody>
          <a:bodyPr/>
          <a:lstStyle/>
          <a:p>
            <a:fld id="{8BD81ED3-C929-AC4F-880B-5172D34AB0C4}" type="datetimeFigureOut">
              <a:rPr lang="it-IT" smtClean="0"/>
              <a:t>27/01/2026</a:t>
            </a:fld>
            <a:endParaRPr lang="it-IT"/>
          </a:p>
        </p:txBody>
      </p:sp>
      <p:sp>
        <p:nvSpPr>
          <p:cNvPr id="5" name="Segnaposto piè di pagina 4">
            <a:extLst>
              <a:ext uri="{FF2B5EF4-FFF2-40B4-BE49-F238E27FC236}">
                <a16:creationId xmlns:a16="http://schemas.microsoft.com/office/drawing/2014/main" id="{2470AFEF-7368-CE8C-15BB-4F50FCBB40F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DECCD33-086A-E0F8-9EA2-F2E0E56DEF5B}"/>
              </a:ext>
            </a:extLst>
          </p:cNvPr>
          <p:cNvSpPr>
            <a:spLocks noGrp="1"/>
          </p:cNvSpPr>
          <p:nvPr>
            <p:ph type="sldNum" sz="quarter" idx="12"/>
          </p:nvPr>
        </p:nvSpPr>
        <p:spPr/>
        <p:txBody>
          <a:bodyPr/>
          <a:lstStyle/>
          <a:p>
            <a:fld id="{ADB21004-BCAD-2D42-BA70-DC811FE9903D}" type="slidenum">
              <a:rPr lang="it-IT" smtClean="0"/>
              <a:t>‹N›</a:t>
            </a:fld>
            <a:endParaRPr lang="it-IT"/>
          </a:p>
        </p:txBody>
      </p:sp>
    </p:spTree>
    <p:extLst>
      <p:ext uri="{BB962C8B-B14F-4D97-AF65-F5344CB8AC3E}">
        <p14:creationId xmlns:p14="http://schemas.microsoft.com/office/powerpoint/2010/main" val="3780090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D265DC-BED0-E478-D4D1-EF26CC7B0FA5}"/>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1C176D4-65C0-F340-05D7-15CAF19CF1A6}"/>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A0E4B3D-EC06-61BA-0D94-C70A38D3FAF2}"/>
              </a:ext>
            </a:extLst>
          </p:cNvPr>
          <p:cNvSpPr>
            <a:spLocks noGrp="1"/>
          </p:cNvSpPr>
          <p:nvPr>
            <p:ph type="dt" sz="half" idx="10"/>
          </p:nvPr>
        </p:nvSpPr>
        <p:spPr/>
        <p:txBody>
          <a:bodyPr/>
          <a:lstStyle/>
          <a:p>
            <a:fld id="{8BD81ED3-C929-AC4F-880B-5172D34AB0C4}" type="datetimeFigureOut">
              <a:rPr lang="it-IT" smtClean="0"/>
              <a:t>27/01/2026</a:t>
            </a:fld>
            <a:endParaRPr lang="it-IT"/>
          </a:p>
        </p:txBody>
      </p:sp>
      <p:sp>
        <p:nvSpPr>
          <p:cNvPr id="5" name="Segnaposto piè di pagina 4">
            <a:extLst>
              <a:ext uri="{FF2B5EF4-FFF2-40B4-BE49-F238E27FC236}">
                <a16:creationId xmlns:a16="http://schemas.microsoft.com/office/drawing/2014/main" id="{2F047547-CFE1-57AD-1385-4F14E18BBA5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1D1F1B1-CC52-EC32-3232-8B3D8DF5575B}"/>
              </a:ext>
            </a:extLst>
          </p:cNvPr>
          <p:cNvSpPr>
            <a:spLocks noGrp="1"/>
          </p:cNvSpPr>
          <p:nvPr>
            <p:ph type="sldNum" sz="quarter" idx="12"/>
          </p:nvPr>
        </p:nvSpPr>
        <p:spPr/>
        <p:txBody>
          <a:bodyPr/>
          <a:lstStyle/>
          <a:p>
            <a:fld id="{ADB21004-BCAD-2D42-BA70-DC811FE9903D}" type="slidenum">
              <a:rPr lang="it-IT" smtClean="0"/>
              <a:t>‹N›</a:t>
            </a:fld>
            <a:endParaRPr lang="it-IT"/>
          </a:p>
        </p:txBody>
      </p:sp>
    </p:spTree>
    <p:extLst>
      <p:ext uri="{BB962C8B-B14F-4D97-AF65-F5344CB8AC3E}">
        <p14:creationId xmlns:p14="http://schemas.microsoft.com/office/powerpoint/2010/main" val="1160994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0FAB58-711B-5B02-E478-64FC3FB36298}"/>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FD75E167-1568-184E-40E1-97B8D78D496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8685FB7C-C9AB-5670-0514-9AEA7EC5E080}"/>
              </a:ext>
            </a:extLst>
          </p:cNvPr>
          <p:cNvSpPr>
            <a:spLocks noGrp="1"/>
          </p:cNvSpPr>
          <p:nvPr>
            <p:ph type="dt" sz="half" idx="10"/>
          </p:nvPr>
        </p:nvSpPr>
        <p:spPr/>
        <p:txBody>
          <a:bodyPr/>
          <a:lstStyle/>
          <a:p>
            <a:fld id="{8BD81ED3-C929-AC4F-880B-5172D34AB0C4}" type="datetimeFigureOut">
              <a:rPr lang="it-IT" smtClean="0"/>
              <a:t>27/01/2026</a:t>
            </a:fld>
            <a:endParaRPr lang="it-IT"/>
          </a:p>
        </p:txBody>
      </p:sp>
      <p:sp>
        <p:nvSpPr>
          <p:cNvPr id="5" name="Segnaposto piè di pagina 4">
            <a:extLst>
              <a:ext uri="{FF2B5EF4-FFF2-40B4-BE49-F238E27FC236}">
                <a16:creationId xmlns:a16="http://schemas.microsoft.com/office/drawing/2014/main" id="{D59033CA-57A3-2CF0-E8A0-D57A4110699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D6A4DC1-D2AE-E3A2-5FA8-CC8289241BD2}"/>
              </a:ext>
            </a:extLst>
          </p:cNvPr>
          <p:cNvSpPr>
            <a:spLocks noGrp="1"/>
          </p:cNvSpPr>
          <p:nvPr>
            <p:ph type="sldNum" sz="quarter" idx="12"/>
          </p:nvPr>
        </p:nvSpPr>
        <p:spPr/>
        <p:txBody>
          <a:bodyPr/>
          <a:lstStyle/>
          <a:p>
            <a:fld id="{ADB21004-BCAD-2D42-BA70-DC811FE9903D}" type="slidenum">
              <a:rPr lang="it-IT" smtClean="0"/>
              <a:t>‹N›</a:t>
            </a:fld>
            <a:endParaRPr lang="it-IT"/>
          </a:p>
        </p:txBody>
      </p:sp>
    </p:spTree>
    <p:extLst>
      <p:ext uri="{BB962C8B-B14F-4D97-AF65-F5344CB8AC3E}">
        <p14:creationId xmlns:p14="http://schemas.microsoft.com/office/powerpoint/2010/main" val="94996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38EF70F-5074-426C-8B3D-90521269C53B}"/>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D5696F4-5FCB-0EA1-BA31-9ADCF864D385}"/>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6A000ACB-D371-4F3C-AF8B-1EE2A96308A9}"/>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1ED8F8C0-0F0B-427A-3FF5-C584F6F74251}"/>
              </a:ext>
            </a:extLst>
          </p:cNvPr>
          <p:cNvSpPr>
            <a:spLocks noGrp="1"/>
          </p:cNvSpPr>
          <p:nvPr>
            <p:ph type="dt" sz="half" idx="10"/>
          </p:nvPr>
        </p:nvSpPr>
        <p:spPr/>
        <p:txBody>
          <a:bodyPr/>
          <a:lstStyle/>
          <a:p>
            <a:fld id="{8BD81ED3-C929-AC4F-880B-5172D34AB0C4}" type="datetimeFigureOut">
              <a:rPr lang="it-IT" smtClean="0"/>
              <a:t>27/01/2026</a:t>
            </a:fld>
            <a:endParaRPr lang="it-IT"/>
          </a:p>
        </p:txBody>
      </p:sp>
      <p:sp>
        <p:nvSpPr>
          <p:cNvPr id="6" name="Segnaposto piè di pagina 5">
            <a:extLst>
              <a:ext uri="{FF2B5EF4-FFF2-40B4-BE49-F238E27FC236}">
                <a16:creationId xmlns:a16="http://schemas.microsoft.com/office/drawing/2014/main" id="{2D90C6E6-08CB-2790-C826-49E288F4C3A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FEC9565-72BD-63CB-7178-CDEA64CFADB5}"/>
              </a:ext>
            </a:extLst>
          </p:cNvPr>
          <p:cNvSpPr>
            <a:spLocks noGrp="1"/>
          </p:cNvSpPr>
          <p:nvPr>
            <p:ph type="sldNum" sz="quarter" idx="12"/>
          </p:nvPr>
        </p:nvSpPr>
        <p:spPr/>
        <p:txBody>
          <a:bodyPr/>
          <a:lstStyle/>
          <a:p>
            <a:fld id="{ADB21004-BCAD-2D42-BA70-DC811FE9903D}" type="slidenum">
              <a:rPr lang="it-IT" smtClean="0"/>
              <a:t>‹N›</a:t>
            </a:fld>
            <a:endParaRPr lang="it-IT"/>
          </a:p>
        </p:txBody>
      </p:sp>
    </p:spTree>
    <p:extLst>
      <p:ext uri="{BB962C8B-B14F-4D97-AF65-F5344CB8AC3E}">
        <p14:creationId xmlns:p14="http://schemas.microsoft.com/office/powerpoint/2010/main" val="881940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3CF14C-35BC-2959-F591-4FE61AB17369}"/>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C7720CF-1272-6AC3-23EE-EAC478BA4E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03E19261-7A45-3B4C-DB33-7AA126410DD2}"/>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34DEABA4-7992-E4A1-2D9D-2C18EAAC17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9732043D-65BF-5D74-C2D3-E385377F9042}"/>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2D378B07-D5C5-BCF9-CE21-B2571E6DA607}"/>
              </a:ext>
            </a:extLst>
          </p:cNvPr>
          <p:cNvSpPr>
            <a:spLocks noGrp="1"/>
          </p:cNvSpPr>
          <p:nvPr>
            <p:ph type="dt" sz="half" idx="10"/>
          </p:nvPr>
        </p:nvSpPr>
        <p:spPr/>
        <p:txBody>
          <a:bodyPr/>
          <a:lstStyle/>
          <a:p>
            <a:fld id="{8BD81ED3-C929-AC4F-880B-5172D34AB0C4}" type="datetimeFigureOut">
              <a:rPr lang="it-IT" smtClean="0"/>
              <a:t>27/01/2026</a:t>
            </a:fld>
            <a:endParaRPr lang="it-IT"/>
          </a:p>
        </p:txBody>
      </p:sp>
      <p:sp>
        <p:nvSpPr>
          <p:cNvPr id="8" name="Segnaposto piè di pagina 7">
            <a:extLst>
              <a:ext uri="{FF2B5EF4-FFF2-40B4-BE49-F238E27FC236}">
                <a16:creationId xmlns:a16="http://schemas.microsoft.com/office/drawing/2014/main" id="{2618F02C-5F9B-081E-BE5A-9B2D419A5003}"/>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4BC86159-DFE4-69B8-CA27-E28B18A649A8}"/>
              </a:ext>
            </a:extLst>
          </p:cNvPr>
          <p:cNvSpPr>
            <a:spLocks noGrp="1"/>
          </p:cNvSpPr>
          <p:nvPr>
            <p:ph type="sldNum" sz="quarter" idx="12"/>
          </p:nvPr>
        </p:nvSpPr>
        <p:spPr/>
        <p:txBody>
          <a:bodyPr/>
          <a:lstStyle/>
          <a:p>
            <a:fld id="{ADB21004-BCAD-2D42-BA70-DC811FE9903D}" type="slidenum">
              <a:rPr lang="it-IT" smtClean="0"/>
              <a:t>‹N›</a:t>
            </a:fld>
            <a:endParaRPr lang="it-IT"/>
          </a:p>
        </p:txBody>
      </p:sp>
    </p:spTree>
    <p:extLst>
      <p:ext uri="{BB962C8B-B14F-4D97-AF65-F5344CB8AC3E}">
        <p14:creationId xmlns:p14="http://schemas.microsoft.com/office/powerpoint/2010/main" val="304210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00E4CAC-AF89-6186-D25F-B44E7B5293AD}"/>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1A6D571A-184C-6862-5739-4A6013A90AE8}"/>
              </a:ext>
            </a:extLst>
          </p:cNvPr>
          <p:cNvSpPr>
            <a:spLocks noGrp="1"/>
          </p:cNvSpPr>
          <p:nvPr>
            <p:ph type="dt" sz="half" idx="10"/>
          </p:nvPr>
        </p:nvSpPr>
        <p:spPr/>
        <p:txBody>
          <a:bodyPr/>
          <a:lstStyle/>
          <a:p>
            <a:fld id="{8BD81ED3-C929-AC4F-880B-5172D34AB0C4}" type="datetimeFigureOut">
              <a:rPr lang="it-IT" smtClean="0"/>
              <a:t>27/01/2026</a:t>
            </a:fld>
            <a:endParaRPr lang="it-IT"/>
          </a:p>
        </p:txBody>
      </p:sp>
      <p:sp>
        <p:nvSpPr>
          <p:cNvPr id="4" name="Segnaposto piè di pagina 3">
            <a:extLst>
              <a:ext uri="{FF2B5EF4-FFF2-40B4-BE49-F238E27FC236}">
                <a16:creationId xmlns:a16="http://schemas.microsoft.com/office/drawing/2014/main" id="{DCB53768-25C4-24AE-814C-561E54C3512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133FEF29-19EB-54AD-DE05-F511D99E8803}"/>
              </a:ext>
            </a:extLst>
          </p:cNvPr>
          <p:cNvSpPr>
            <a:spLocks noGrp="1"/>
          </p:cNvSpPr>
          <p:nvPr>
            <p:ph type="sldNum" sz="quarter" idx="12"/>
          </p:nvPr>
        </p:nvSpPr>
        <p:spPr/>
        <p:txBody>
          <a:bodyPr/>
          <a:lstStyle/>
          <a:p>
            <a:fld id="{ADB21004-BCAD-2D42-BA70-DC811FE9903D}" type="slidenum">
              <a:rPr lang="it-IT" smtClean="0"/>
              <a:t>‹N›</a:t>
            </a:fld>
            <a:endParaRPr lang="it-IT"/>
          </a:p>
        </p:txBody>
      </p:sp>
    </p:spTree>
    <p:extLst>
      <p:ext uri="{BB962C8B-B14F-4D97-AF65-F5344CB8AC3E}">
        <p14:creationId xmlns:p14="http://schemas.microsoft.com/office/powerpoint/2010/main" val="2332517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13BFF79E-1161-757F-C3ED-20C9513F228F}"/>
              </a:ext>
            </a:extLst>
          </p:cNvPr>
          <p:cNvSpPr>
            <a:spLocks noGrp="1"/>
          </p:cNvSpPr>
          <p:nvPr>
            <p:ph type="dt" sz="half" idx="10"/>
          </p:nvPr>
        </p:nvSpPr>
        <p:spPr/>
        <p:txBody>
          <a:bodyPr/>
          <a:lstStyle/>
          <a:p>
            <a:fld id="{8BD81ED3-C929-AC4F-880B-5172D34AB0C4}" type="datetimeFigureOut">
              <a:rPr lang="it-IT" smtClean="0"/>
              <a:t>27/01/2026</a:t>
            </a:fld>
            <a:endParaRPr lang="it-IT"/>
          </a:p>
        </p:txBody>
      </p:sp>
      <p:sp>
        <p:nvSpPr>
          <p:cNvPr id="3" name="Segnaposto piè di pagina 2">
            <a:extLst>
              <a:ext uri="{FF2B5EF4-FFF2-40B4-BE49-F238E27FC236}">
                <a16:creationId xmlns:a16="http://schemas.microsoft.com/office/drawing/2014/main" id="{82EE158E-B23D-7F59-C6BE-59F1E1534F11}"/>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7498833C-7E7A-F344-77C7-6846FCD018A4}"/>
              </a:ext>
            </a:extLst>
          </p:cNvPr>
          <p:cNvSpPr>
            <a:spLocks noGrp="1"/>
          </p:cNvSpPr>
          <p:nvPr>
            <p:ph type="sldNum" sz="quarter" idx="12"/>
          </p:nvPr>
        </p:nvSpPr>
        <p:spPr/>
        <p:txBody>
          <a:bodyPr/>
          <a:lstStyle/>
          <a:p>
            <a:fld id="{ADB21004-BCAD-2D42-BA70-DC811FE9903D}" type="slidenum">
              <a:rPr lang="it-IT" smtClean="0"/>
              <a:t>‹N›</a:t>
            </a:fld>
            <a:endParaRPr lang="it-IT"/>
          </a:p>
        </p:txBody>
      </p:sp>
    </p:spTree>
    <p:extLst>
      <p:ext uri="{BB962C8B-B14F-4D97-AF65-F5344CB8AC3E}">
        <p14:creationId xmlns:p14="http://schemas.microsoft.com/office/powerpoint/2010/main" val="2872695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2433671-9B3B-2423-C24C-C55C57159A8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3E01B04-049E-15BD-15DF-2440DDE080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F9FBAA86-8D72-E49B-DD18-9E4107AB83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7EC8102-E9D2-CE17-AA81-ABA3434E4AB4}"/>
              </a:ext>
            </a:extLst>
          </p:cNvPr>
          <p:cNvSpPr>
            <a:spLocks noGrp="1"/>
          </p:cNvSpPr>
          <p:nvPr>
            <p:ph type="dt" sz="half" idx="10"/>
          </p:nvPr>
        </p:nvSpPr>
        <p:spPr/>
        <p:txBody>
          <a:bodyPr/>
          <a:lstStyle/>
          <a:p>
            <a:fld id="{8BD81ED3-C929-AC4F-880B-5172D34AB0C4}" type="datetimeFigureOut">
              <a:rPr lang="it-IT" smtClean="0"/>
              <a:t>27/01/2026</a:t>
            </a:fld>
            <a:endParaRPr lang="it-IT"/>
          </a:p>
        </p:txBody>
      </p:sp>
      <p:sp>
        <p:nvSpPr>
          <p:cNvPr id="6" name="Segnaposto piè di pagina 5">
            <a:extLst>
              <a:ext uri="{FF2B5EF4-FFF2-40B4-BE49-F238E27FC236}">
                <a16:creationId xmlns:a16="http://schemas.microsoft.com/office/drawing/2014/main" id="{DF19DB77-7CDB-F35A-4A52-8FC5FABC9AA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DB467D5-F7A6-EF7F-8B97-0A0233857C2A}"/>
              </a:ext>
            </a:extLst>
          </p:cNvPr>
          <p:cNvSpPr>
            <a:spLocks noGrp="1"/>
          </p:cNvSpPr>
          <p:nvPr>
            <p:ph type="sldNum" sz="quarter" idx="12"/>
          </p:nvPr>
        </p:nvSpPr>
        <p:spPr/>
        <p:txBody>
          <a:bodyPr/>
          <a:lstStyle/>
          <a:p>
            <a:fld id="{ADB21004-BCAD-2D42-BA70-DC811FE9903D}" type="slidenum">
              <a:rPr lang="it-IT" smtClean="0"/>
              <a:t>‹N›</a:t>
            </a:fld>
            <a:endParaRPr lang="it-IT"/>
          </a:p>
        </p:txBody>
      </p:sp>
    </p:spTree>
    <p:extLst>
      <p:ext uri="{BB962C8B-B14F-4D97-AF65-F5344CB8AC3E}">
        <p14:creationId xmlns:p14="http://schemas.microsoft.com/office/powerpoint/2010/main" val="1830656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11E5EA-A364-75BB-9E56-72060C01E9C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2BEA166C-F81F-D054-F9D4-E80C02F0EA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F75DA6E3-E71B-DAAE-6415-E87149065D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5558A2F5-7083-B6C2-E58B-60B72ECB513F}"/>
              </a:ext>
            </a:extLst>
          </p:cNvPr>
          <p:cNvSpPr>
            <a:spLocks noGrp="1"/>
          </p:cNvSpPr>
          <p:nvPr>
            <p:ph type="dt" sz="half" idx="10"/>
          </p:nvPr>
        </p:nvSpPr>
        <p:spPr/>
        <p:txBody>
          <a:bodyPr/>
          <a:lstStyle/>
          <a:p>
            <a:fld id="{8BD81ED3-C929-AC4F-880B-5172D34AB0C4}" type="datetimeFigureOut">
              <a:rPr lang="it-IT" smtClean="0"/>
              <a:t>27/01/2026</a:t>
            </a:fld>
            <a:endParaRPr lang="it-IT"/>
          </a:p>
        </p:txBody>
      </p:sp>
      <p:sp>
        <p:nvSpPr>
          <p:cNvPr id="6" name="Segnaposto piè di pagina 5">
            <a:extLst>
              <a:ext uri="{FF2B5EF4-FFF2-40B4-BE49-F238E27FC236}">
                <a16:creationId xmlns:a16="http://schemas.microsoft.com/office/drawing/2014/main" id="{B7407E04-1FBA-FBD5-EA5C-EB481E25A205}"/>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ED208F9-3281-9C1C-B744-0E17F8C1AF7A}"/>
              </a:ext>
            </a:extLst>
          </p:cNvPr>
          <p:cNvSpPr>
            <a:spLocks noGrp="1"/>
          </p:cNvSpPr>
          <p:nvPr>
            <p:ph type="sldNum" sz="quarter" idx="12"/>
          </p:nvPr>
        </p:nvSpPr>
        <p:spPr/>
        <p:txBody>
          <a:bodyPr/>
          <a:lstStyle/>
          <a:p>
            <a:fld id="{ADB21004-BCAD-2D42-BA70-DC811FE9903D}" type="slidenum">
              <a:rPr lang="it-IT" smtClean="0"/>
              <a:t>‹N›</a:t>
            </a:fld>
            <a:endParaRPr lang="it-IT"/>
          </a:p>
        </p:txBody>
      </p:sp>
    </p:spTree>
    <p:extLst>
      <p:ext uri="{BB962C8B-B14F-4D97-AF65-F5344CB8AC3E}">
        <p14:creationId xmlns:p14="http://schemas.microsoft.com/office/powerpoint/2010/main" val="942835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C7005F-6539-05D0-1CE5-CD3BC15870E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5FF9CE-1A3F-A3A3-B40E-B9360B6E1BBD}"/>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767D296-70AC-F93C-1576-56948BD2F125}"/>
              </a:ext>
            </a:extLst>
          </p:cNvPr>
          <p:cNvSpPr>
            <a:spLocks noGrp="1"/>
          </p:cNvSpPr>
          <p:nvPr>
            <p:ph type="dt" sz="half" idx="10"/>
          </p:nvPr>
        </p:nvSpPr>
        <p:spPr/>
        <p:txBody>
          <a:bodyPr/>
          <a:lstStyle/>
          <a:p>
            <a:fld id="{8BD81ED3-C929-AC4F-880B-5172D34AB0C4}" type="datetimeFigureOut">
              <a:rPr lang="it-IT" smtClean="0"/>
              <a:t>27/01/2026</a:t>
            </a:fld>
            <a:endParaRPr lang="it-IT"/>
          </a:p>
        </p:txBody>
      </p:sp>
      <p:sp>
        <p:nvSpPr>
          <p:cNvPr id="5" name="Segnaposto piè di pagina 4">
            <a:extLst>
              <a:ext uri="{FF2B5EF4-FFF2-40B4-BE49-F238E27FC236}">
                <a16:creationId xmlns:a16="http://schemas.microsoft.com/office/drawing/2014/main" id="{F34B81D7-A93B-6C15-C03E-4F5C31D0D47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797F270-C3D7-88DA-B616-3B954BA4D977}"/>
              </a:ext>
            </a:extLst>
          </p:cNvPr>
          <p:cNvSpPr>
            <a:spLocks noGrp="1"/>
          </p:cNvSpPr>
          <p:nvPr>
            <p:ph type="sldNum" sz="quarter" idx="12"/>
          </p:nvPr>
        </p:nvSpPr>
        <p:spPr/>
        <p:txBody>
          <a:bodyPr/>
          <a:lstStyle/>
          <a:p>
            <a:fld id="{ADB21004-BCAD-2D42-BA70-DC811FE9903D}" type="slidenum">
              <a:rPr lang="it-IT" smtClean="0"/>
              <a:t>‹N›</a:t>
            </a:fld>
            <a:endParaRPr lang="it-IT"/>
          </a:p>
        </p:txBody>
      </p:sp>
    </p:spTree>
    <p:extLst>
      <p:ext uri="{BB962C8B-B14F-4D97-AF65-F5344CB8AC3E}">
        <p14:creationId xmlns:p14="http://schemas.microsoft.com/office/powerpoint/2010/main" val="999387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1CC46F26-A128-0632-8A13-C346E8174BA9}"/>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0FFF4D3-AEA1-6C00-CBB1-252B6AF7BF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17A01BE-4EFF-BBFA-D1B1-80466447C6B0}"/>
              </a:ext>
            </a:extLst>
          </p:cNvPr>
          <p:cNvSpPr>
            <a:spLocks noGrp="1"/>
          </p:cNvSpPr>
          <p:nvPr>
            <p:ph type="dt" sz="half" idx="10"/>
          </p:nvPr>
        </p:nvSpPr>
        <p:spPr/>
        <p:txBody>
          <a:bodyPr/>
          <a:lstStyle/>
          <a:p>
            <a:fld id="{8BD81ED3-C929-AC4F-880B-5172D34AB0C4}" type="datetimeFigureOut">
              <a:rPr lang="it-IT" smtClean="0"/>
              <a:t>27/01/2026</a:t>
            </a:fld>
            <a:endParaRPr lang="it-IT"/>
          </a:p>
        </p:txBody>
      </p:sp>
      <p:sp>
        <p:nvSpPr>
          <p:cNvPr id="5" name="Segnaposto piè di pagina 4">
            <a:extLst>
              <a:ext uri="{FF2B5EF4-FFF2-40B4-BE49-F238E27FC236}">
                <a16:creationId xmlns:a16="http://schemas.microsoft.com/office/drawing/2014/main" id="{37787E66-7507-42E1-F8A0-971D1F0A60A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FA70D56-A1F6-E054-9838-A21EE1939197}"/>
              </a:ext>
            </a:extLst>
          </p:cNvPr>
          <p:cNvSpPr>
            <a:spLocks noGrp="1"/>
          </p:cNvSpPr>
          <p:nvPr>
            <p:ph type="sldNum" sz="quarter" idx="12"/>
          </p:nvPr>
        </p:nvSpPr>
        <p:spPr/>
        <p:txBody>
          <a:bodyPr/>
          <a:lstStyle/>
          <a:p>
            <a:fld id="{ADB21004-BCAD-2D42-BA70-DC811FE9903D}" type="slidenum">
              <a:rPr lang="it-IT" smtClean="0"/>
              <a:t>‹N›</a:t>
            </a:fld>
            <a:endParaRPr lang="it-IT"/>
          </a:p>
        </p:txBody>
      </p:sp>
    </p:spTree>
    <p:extLst>
      <p:ext uri="{BB962C8B-B14F-4D97-AF65-F5344CB8AC3E}">
        <p14:creationId xmlns:p14="http://schemas.microsoft.com/office/powerpoint/2010/main" val="1285197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AF1DA5A-23A9-B026-4AD0-65B4005F3C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426D7431-13CE-71DA-B9AA-747E35F4C5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E2433F1-4D07-DD30-C205-2C8906113F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D81ED3-C929-AC4F-880B-5172D34AB0C4}" type="datetimeFigureOut">
              <a:rPr lang="it-IT" smtClean="0"/>
              <a:t>27/01/2026</a:t>
            </a:fld>
            <a:endParaRPr lang="it-IT"/>
          </a:p>
        </p:txBody>
      </p:sp>
      <p:sp>
        <p:nvSpPr>
          <p:cNvPr id="5" name="Segnaposto piè di pagina 4">
            <a:extLst>
              <a:ext uri="{FF2B5EF4-FFF2-40B4-BE49-F238E27FC236}">
                <a16:creationId xmlns:a16="http://schemas.microsoft.com/office/drawing/2014/main" id="{10D27EC9-31F8-9D34-4924-83965C4EC5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B8EF3E71-D7FD-8651-A2E9-4BAD32E23A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DB21004-BCAD-2D42-BA70-DC811FE9903D}" type="slidenum">
              <a:rPr lang="it-IT" smtClean="0"/>
              <a:t>‹N›</a:t>
            </a:fld>
            <a:endParaRPr lang="it-IT"/>
          </a:p>
        </p:txBody>
      </p:sp>
    </p:spTree>
    <p:extLst>
      <p:ext uri="{BB962C8B-B14F-4D97-AF65-F5344CB8AC3E}">
        <p14:creationId xmlns:p14="http://schemas.microsoft.com/office/powerpoint/2010/main" val="38491134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hyperlink" Target="http://www.prevedi.i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FE7EC-3581-9C58-F80A-1EB530708711}"/>
            </a:ext>
          </a:extLst>
        </p:cNvPr>
        <p:cNvGrpSpPr/>
        <p:nvPr/>
      </p:nvGrpSpPr>
      <p:grpSpPr>
        <a:xfrm>
          <a:off x="0" y="0"/>
          <a:ext cx="0" cy="0"/>
          <a:chOff x="0" y="0"/>
          <a:chExt cx="0" cy="0"/>
        </a:xfrm>
      </p:grpSpPr>
      <p:pic>
        <p:nvPicPr>
          <p:cNvPr id="4" name="Immagine 3" descr="Immagine che contiene cartone animato, schermata, arte&#10;&#10;Il contenuto generato dall'IA potrebbe non essere corretto.">
            <a:extLst>
              <a:ext uri="{FF2B5EF4-FFF2-40B4-BE49-F238E27FC236}">
                <a16:creationId xmlns:a16="http://schemas.microsoft.com/office/drawing/2014/main" id="{769673BD-D482-2B28-CE18-FA97F08430EE}"/>
              </a:ext>
            </a:extLst>
          </p:cNvPr>
          <p:cNvPicPr>
            <a:picLocks noChangeAspect="1"/>
          </p:cNvPicPr>
          <p:nvPr/>
        </p:nvPicPr>
        <p:blipFill>
          <a:blip r:embed="rId2"/>
          <a:stretch>
            <a:fillRect/>
          </a:stretch>
        </p:blipFill>
        <p:spPr>
          <a:xfrm>
            <a:off x="0" y="0"/>
            <a:ext cx="12192000" cy="6858000"/>
          </a:xfrm>
          <a:prstGeom prst="rect">
            <a:avLst/>
          </a:prstGeom>
        </p:spPr>
      </p:pic>
      <p:sp>
        <p:nvSpPr>
          <p:cNvPr id="7" name="CasellaDiTesto 6">
            <a:extLst>
              <a:ext uri="{FF2B5EF4-FFF2-40B4-BE49-F238E27FC236}">
                <a16:creationId xmlns:a16="http://schemas.microsoft.com/office/drawing/2014/main" id="{5E6C496E-5936-C915-D087-63206B047973}"/>
              </a:ext>
            </a:extLst>
          </p:cNvPr>
          <p:cNvSpPr txBox="1"/>
          <p:nvPr/>
        </p:nvSpPr>
        <p:spPr>
          <a:xfrm>
            <a:off x="234468" y="3593050"/>
            <a:ext cx="7460978" cy="2039084"/>
          </a:xfrm>
          <a:prstGeom prst="rect">
            <a:avLst/>
          </a:prstGeom>
          <a:noFill/>
        </p:spPr>
        <p:txBody>
          <a:bodyPr wrap="square" rtlCol="0">
            <a:spAutoFit/>
          </a:bodyPr>
          <a:lstStyle/>
          <a:p>
            <a:pPr>
              <a:lnSpc>
                <a:spcPts val="3140"/>
              </a:lnSpc>
            </a:pPr>
            <a:r>
              <a:rPr lang="it-IT" sz="2000" dirty="0">
                <a:solidFill>
                  <a:schemeClr val="bg2">
                    <a:lumMod val="50000"/>
                  </a:schemeClr>
                </a:solidFill>
                <a:latin typeface="Arial" panose="020B0604020202020204" pitchFamily="34" charset="0"/>
                <a:cs typeface="Arial" panose="020B0604020202020204" pitchFamily="34" charset="0"/>
              </a:rPr>
              <a:t>Diego Ballarin</a:t>
            </a:r>
            <a:br>
              <a:rPr lang="it-IT" sz="2000" dirty="0">
                <a:solidFill>
                  <a:schemeClr val="bg2">
                    <a:lumMod val="50000"/>
                  </a:schemeClr>
                </a:solidFill>
                <a:latin typeface="Arial" panose="020B0604020202020204" pitchFamily="34" charset="0"/>
                <a:cs typeface="Arial" panose="020B0604020202020204" pitchFamily="34" charset="0"/>
              </a:rPr>
            </a:br>
            <a:r>
              <a:rPr lang="it-IT" sz="2000" dirty="0">
                <a:solidFill>
                  <a:schemeClr val="bg2">
                    <a:lumMod val="50000"/>
                  </a:schemeClr>
                </a:solidFill>
                <a:latin typeface="Arial" panose="020B0604020202020204" pitchFamily="34" charset="0"/>
                <a:cs typeface="Arial" panose="020B0604020202020204" pitchFamily="34" charset="0"/>
              </a:rPr>
              <a:t>Direttore Generale</a:t>
            </a:r>
          </a:p>
          <a:p>
            <a:pPr>
              <a:lnSpc>
                <a:spcPts val="3140"/>
              </a:lnSpc>
            </a:pPr>
            <a:endParaRPr lang="it-IT" sz="2000" dirty="0">
              <a:solidFill>
                <a:schemeClr val="bg2">
                  <a:lumMod val="50000"/>
                </a:schemeClr>
              </a:solidFill>
              <a:latin typeface="Arial" panose="020B0604020202020204" pitchFamily="34" charset="0"/>
              <a:cs typeface="Arial" panose="020B0604020202020204" pitchFamily="34" charset="0"/>
            </a:endParaRPr>
          </a:p>
          <a:p>
            <a:pPr>
              <a:lnSpc>
                <a:spcPts val="3140"/>
              </a:lnSpc>
            </a:pPr>
            <a:r>
              <a:rPr lang="it-IT" sz="2000" dirty="0">
                <a:solidFill>
                  <a:schemeClr val="bg2">
                    <a:lumMod val="50000"/>
                  </a:schemeClr>
                </a:solidFill>
                <a:latin typeface="Arial" panose="020B0604020202020204" pitchFamily="34" charset="0"/>
                <a:cs typeface="Arial" panose="020B0604020202020204" pitchFamily="34" charset="0"/>
              </a:rPr>
              <a:t>Sergio Ciranna</a:t>
            </a:r>
          </a:p>
          <a:p>
            <a:pPr>
              <a:lnSpc>
                <a:spcPts val="3140"/>
              </a:lnSpc>
            </a:pPr>
            <a:r>
              <a:rPr lang="it-IT" sz="2000" dirty="0">
                <a:solidFill>
                  <a:schemeClr val="bg2">
                    <a:lumMod val="50000"/>
                  </a:schemeClr>
                </a:solidFill>
                <a:latin typeface="Arial" panose="020B0604020202020204" pitchFamily="34" charset="0"/>
                <a:cs typeface="Arial" panose="020B0604020202020204" pitchFamily="34" charset="0"/>
              </a:rPr>
              <a:t>Responsabile Funzioni Compliance e Gestione Rischio</a:t>
            </a:r>
          </a:p>
        </p:txBody>
      </p:sp>
      <p:pic>
        <p:nvPicPr>
          <p:cNvPr id="9" name="Immagine 8">
            <a:extLst>
              <a:ext uri="{FF2B5EF4-FFF2-40B4-BE49-F238E27FC236}">
                <a16:creationId xmlns:a16="http://schemas.microsoft.com/office/drawing/2014/main" id="{0610D8BA-160A-28B9-AC65-6DA855ECC8E4}"/>
              </a:ext>
            </a:extLst>
          </p:cNvPr>
          <p:cNvPicPr>
            <a:picLocks noChangeAspect="1"/>
          </p:cNvPicPr>
          <p:nvPr/>
        </p:nvPicPr>
        <p:blipFill>
          <a:blip r:embed="rId3"/>
          <a:stretch>
            <a:fillRect/>
          </a:stretch>
        </p:blipFill>
        <p:spPr>
          <a:xfrm>
            <a:off x="578665" y="5969274"/>
            <a:ext cx="3502702" cy="588689"/>
          </a:xfrm>
          <a:prstGeom prst="rect">
            <a:avLst/>
          </a:prstGeom>
        </p:spPr>
      </p:pic>
      <p:sp>
        <p:nvSpPr>
          <p:cNvPr id="11" name="CasellaDiTesto 10">
            <a:extLst>
              <a:ext uri="{FF2B5EF4-FFF2-40B4-BE49-F238E27FC236}">
                <a16:creationId xmlns:a16="http://schemas.microsoft.com/office/drawing/2014/main" id="{29C84369-D7EE-A116-0CAB-72B3A242563E}"/>
              </a:ext>
            </a:extLst>
          </p:cNvPr>
          <p:cNvSpPr txBox="1"/>
          <p:nvPr/>
        </p:nvSpPr>
        <p:spPr>
          <a:xfrm>
            <a:off x="0" y="300037"/>
            <a:ext cx="8637005" cy="2169376"/>
          </a:xfrm>
          <a:prstGeom prst="rect">
            <a:avLst/>
          </a:prstGeom>
          <a:noFill/>
        </p:spPr>
        <p:txBody>
          <a:bodyPr wrap="square" rtlCol="0">
            <a:spAutoFit/>
          </a:bodyPr>
          <a:lstStyle/>
          <a:p>
            <a:pPr>
              <a:lnSpc>
                <a:spcPts val="5580"/>
              </a:lnSpc>
            </a:pPr>
            <a:r>
              <a:rPr lang="it-IT" sz="3500" b="1" dirty="0">
                <a:solidFill>
                  <a:srgbClr val="006CB1"/>
                </a:solidFill>
                <a:latin typeface="Arial" panose="020B0604020202020204" pitchFamily="34" charset="0"/>
                <a:cs typeface="Arial" panose="020B0604020202020204" pitchFamily="34" charset="0"/>
              </a:rPr>
              <a:t>     Accordo Prevedi del 4 Luglio 2025 </a:t>
            </a:r>
          </a:p>
          <a:p>
            <a:pPr algn="ctr">
              <a:lnSpc>
                <a:spcPts val="5580"/>
              </a:lnSpc>
            </a:pPr>
            <a:r>
              <a:rPr lang="it-IT" sz="3500" b="1" dirty="0">
                <a:solidFill>
                  <a:srgbClr val="006CB1"/>
                </a:solidFill>
                <a:latin typeface="Arial" panose="020B0604020202020204" pitchFamily="34" charset="0"/>
                <a:cs typeface="Arial" panose="020B0604020202020204" pitchFamily="34" charset="0"/>
              </a:rPr>
              <a:t>e</a:t>
            </a:r>
            <a:br>
              <a:rPr lang="it-IT" sz="3500" b="1" dirty="0">
                <a:solidFill>
                  <a:srgbClr val="006CB1"/>
                </a:solidFill>
                <a:latin typeface="Arial" panose="020B0604020202020204" pitchFamily="34" charset="0"/>
                <a:cs typeface="Arial" panose="020B0604020202020204" pitchFamily="34" charset="0"/>
              </a:rPr>
            </a:br>
            <a:r>
              <a:rPr lang="it-IT" sz="3500" b="1" dirty="0">
                <a:solidFill>
                  <a:srgbClr val="006CB1"/>
                </a:solidFill>
                <a:latin typeface="Arial" panose="020B0604020202020204" pitchFamily="34" charset="0"/>
                <a:cs typeface="Arial" panose="020B0604020202020204" pitchFamily="34" charset="0"/>
              </a:rPr>
              <a:t>Introduzione alla legge di Bilancio 2026</a:t>
            </a:r>
          </a:p>
        </p:txBody>
      </p:sp>
    </p:spTree>
    <p:extLst>
      <p:ext uri="{BB962C8B-B14F-4D97-AF65-F5344CB8AC3E}">
        <p14:creationId xmlns:p14="http://schemas.microsoft.com/office/powerpoint/2010/main" val="2209038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09C85-5DDA-2BDB-6F5F-9B340DAF121E}"/>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C9D79C18-94B3-152A-AC21-E401C32F8F98}"/>
              </a:ext>
            </a:extLst>
          </p:cNvPr>
          <p:cNvPicPr>
            <a:picLocks noChangeAspect="1"/>
          </p:cNvPicPr>
          <p:nvPr/>
        </p:nvPicPr>
        <p:blipFill>
          <a:blip r:embed="rId2"/>
          <a:stretch>
            <a:fillRect/>
          </a:stretch>
        </p:blipFill>
        <p:spPr>
          <a:xfrm>
            <a:off x="-63374" y="0"/>
            <a:ext cx="12255374" cy="7158037"/>
          </a:xfrm>
          <a:prstGeom prst="rect">
            <a:avLst/>
          </a:prstGeom>
        </p:spPr>
      </p:pic>
      <p:sp>
        <p:nvSpPr>
          <p:cNvPr id="7" name="CasellaDiTesto 6">
            <a:extLst>
              <a:ext uri="{FF2B5EF4-FFF2-40B4-BE49-F238E27FC236}">
                <a16:creationId xmlns:a16="http://schemas.microsoft.com/office/drawing/2014/main" id="{0561B13B-069B-98DE-B31E-6523036E0788}"/>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D3CDA721-62E5-F6DC-164F-A64EC48E31D8}"/>
              </a:ext>
            </a:extLst>
          </p:cNvPr>
          <p:cNvPicPr>
            <a:picLocks noChangeAspect="1"/>
          </p:cNvPicPr>
          <p:nvPr/>
        </p:nvPicPr>
        <p:blipFill>
          <a:blip r:embed="rId3"/>
          <a:stretch>
            <a:fillRect/>
          </a:stretch>
        </p:blipFill>
        <p:spPr>
          <a:xfrm>
            <a:off x="578665" y="5969274"/>
            <a:ext cx="3502702" cy="588689"/>
          </a:xfrm>
          <a:prstGeom prst="rect">
            <a:avLst/>
          </a:prstGeom>
        </p:spPr>
      </p:pic>
      <p:sp>
        <p:nvSpPr>
          <p:cNvPr id="2" name="CasellaDiTesto 1">
            <a:extLst>
              <a:ext uri="{FF2B5EF4-FFF2-40B4-BE49-F238E27FC236}">
                <a16:creationId xmlns:a16="http://schemas.microsoft.com/office/drawing/2014/main" id="{F49C7A65-813F-2D9A-1691-8F49106F0CBB}"/>
              </a:ext>
            </a:extLst>
          </p:cNvPr>
          <p:cNvSpPr txBox="1"/>
          <p:nvPr/>
        </p:nvSpPr>
        <p:spPr>
          <a:xfrm>
            <a:off x="864561" y="1155033"/>
            <a:ext cx="9589764" cy="5765681"/>
          </a:xfrm>
          <a:prstGeom prst="rect">
            <a:avLst/>
          </a:prstGeom>
          <a:noFill/>
        </p:spPr>
        <p:txBody>
          <a:bodyPr wrap="square" rtlCol="0">
            <a:spAutoFit/>
          </a:bodyPr>
          <a:lstStyle/>
          <a:p>
            <a:pPr algn="ctr">
              <a:lnSpc>
                <a:spcPct val="150000"/>
              </a:lnSpc>
            </a:pPr>
            <a:r>
              <a:rPr lang="it-IT" sz="4000" b="1" dirty="0">
                <a:solidFill>
                  <a:srgbClr val="006CB1"/>
                </a:solidFill>
                <a:latin typeface="Arial" panose="020B0604020202020204" pitchFamily="34" charset="0"/>
                <a:cs typeface="Arial" panose="020B0604020202020204" pitchFamily="34" charset="0"/>
              </a:rPr>
              <a:t>Accordo del 4 luglio 2025</a:t>
            </a:r>
          </a:p>
          <a:p>
            <a:pPr algn="ctr">
              <a:lnSpc>
                <a:spcPct val="150000"/>
              </a:lnSpc>
            </a:pPr>
            <a:r>
              <a:rPr lang="it-IT" sz="3500" b="1" dirty="0">
                <a:solidFill>
                  <a:srgbClr val="006CB1"/>
                </a:solidFill>
                <a:latin typeface="Arial" panose="020B0604020202020204" pitchFamily="34" charset="0"/>
                <a:cs typeface="Arial" panose="020B0604020202020204" pitchFamily="34" charset="0"/>
              </a:rPr>
              <a:t>come modificato e integrato dall’ addendum del 15 luglio 2025</a:t>
            </a:r>
          </a:p>
          <a:p>
            <a:pPr algn="ctr">
              <a:lnSpc>
                <a:spcPct val="150000"/>
              </a:lnSpc>
            </a:pPr>
            <a:endParaRPr lang="it-IT" sz="4000" b="1" dirty="0">
              <a:solidFill>
                <a:srgbClr val="006CB1"/>
              </a:solidFill>
              <a:latin typeface="Arial" panose="020B0604020202020204" pitchFamily="34" charset="0"/>
              <a:cs typeface="Arial" panose="020B0604020202020204" pitchFamily="34" charset="0"/>
            </a:endParaRPr>
          </a:p>
          <a:p>
            <a:pPr>
              <a:lnSpc>
                <a:spcPct val="150000"/>
              </a:lnSpc>
            </a:pPr>
            <a:r>
              <a:rPr lang="it-IT" sz="2000" dirty="0">
                <a:solidFill>
                  <a:schemeClr val="bg2">
                    <a:lumMod val="50000"/>
                  </a:schemeClr>
                </a:solidFill>
                <a:latin typeface="Arial" panose="020B0604020202020204" pitchFamily="34" charset="0"/>
                <a:cs typeface="Arial" panose="020B0604020202020204" pitchFamily="34" charset="0"/>
              </a:rPr>
              <a:t>Diego Ballarin</a:t>
            </a:r>
            <a:br>
              <a:rPr lang="it-IT" sz="2000" dirty="0">
                <a:solidFill>
                  <a:schemeClr val="bg2">
                    <a:lumMod val="50000"/>
                  </a:schemeClr>
                </a:solidFill>
                <a:latin typeface="Arial" panose="020B0604020202020204" pitchFamily="34" charset="0"/>
                <a:cs typeface="Arial" panose="020B0604020202020204" pitchFamily="34" charset="0"/>
              </a:rPr>
            </a:br>
            <a:r>
              <a:rPr lang="it-IT" sz="2000" dirty="0">
                <a:solidFill>
                  <a:schemeClr val="bg2">
                    <a:lumMod val="50000"/>
                  </a:schemeClr>
                </a:solidFill>
                <a:latin typeface="Arial" panose="020B0604020202020204" pitchFamily="34" charset="0"/>
                <a:cs typeface="Arial" panose="020B0604020202020204" pitchFamily="34" charset="0"/>
              </a:rPr>
              <a:t>Direttore Generale</a:t>
            </a:r>
          </a:p>
          <a:p>
            <a:pPr algn="ctr">
              <a:lnSpc>
                <a:spcPct val="150000"/>
              </a:lnSpc>
            </a:pPr>
            <a:endParaRPr lang="it-IT" sz="4000" b="1" dirty="0">
              <a:solidFill>
                <a:srgbClr val="006CB1"/>
              </a:solidFill>
              <a:latin typeface="Arial" panose="020B0604020202020204" pitchFamily="34" charset="0"/>
              <a:cs typeface="Arial" panose="020B0604020202020204" pitchFamily="34" charset="0"/>
            </a:endParaRPr>
          </a:p>
          <a:p>
            <a:pPr algn="ctr">
              <a:lnSpc>
                <a:spcPct val="150000"/>
              </a:lnSpc>
            </a:pPr>
            <a:endParaRPr lang="it-IT" b="1" dirty="0">
              <a:solidFill>
                <a:srgbClr val="006CB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383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718B8-EBDB-6062-B6A8-CF3BDD6CD5C9}"/>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E2DF810D-820E-92DD-3F3A-1E5D9E7DB15C}"/>
              </a:ext>
            </a:extLst>
          </p:cNvPr>
          <p:cNvPicPr>
            <a:picLocks noChangeAspect="1"/>
          </p:cNvPicPr>
          <p:nvPr/>
        </p:nvPicPr>
        <p:blipFill>
          <a:blip r:embed="rId2"/>
          <a:stretch>
            <a:fillRect/>
          </a:stretch>
        </p:blipFill>
        <p:spPr>
          <a:xfrm>
            <a:off x="-63374" y="0"/>
            <a:ext cx="12255374" cy="6858000"/>
          </a:xfrm>
          <a:prstGeom prst="rect">
            <a:avLst/>
          </a:prstGeom>
        </p:spPr>
      </p:pic>
      <p:sp>
        <p:nvSpPr>
          <p:cNvPr id="7" name="CasellaDiTesto 6">
            <a:extLst>
              <a:ext uri="{FF2B5EF4-FFF2-40B4-BE49-F238E27FC236}">
                <a16:creationId xmlns:a16="http://schemas.microsoft.com/office/drawing/2014/main" id="{7DD8E062-FE0D-0CF2-DA1A-DD7E945CDBF5}"/>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7F23F3E3-B43E-207A-D8B4-880FC6C76D88}"/>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5FC6A681-2EC6-AF42-637A-62156C7A007B}"/>
              </a:ext>
            </a:extLst>
          </p:cNvPr>
          <p:cNvSpPr txBox="1"/>
          <p:nvPr/>
        </p:nvSpPr>
        <p:spPr>
          <a:xfrm>
            <a:off x="265436" y="-248135"/>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ACCORDO del 4 luglio 2025</a:t>
            </a:r>
          </a:p>
        </p:txBody>
      </p:sp>
      <p:sp>
        <p:nvSpPr>
          <p:cNvPr id="2" name="CasellaDiTesto 1">
            <a:extLst>
              <a:ext uri="{FF2B5EF4-FFF2-40B4-BE49-F238E27FC236}">
                <a16:creationId xmlns:a16="http://schemas.microsoft.com/office/drawing/2014/main" id="{A892F980-6E39-1779-B312-B205C6ECE656}"/>
              </a:ext>
            </a:extLst>
          </p:cNvPr>
          <p:cNvSpPr txBox="1"/>
          <p:nvPr/>
        </p:nvSpPr>
        <p:spPr>
          <a:xfrm>
            <a:off x="355970" y="491901"/>
            <a:ext cx="11241520" cy="4149854"/>
          </a:xfrm>
          <a:prstGeom prst="rect">
            <a:avLst/>
          </a:prstGeom>
          <a:noFill/>
        </p:spPr>
        <p:txBody>
          <a:bodyPr wrap="square" rtlCol="0">
            <a:spAutoFit/>
          </a:bodyPr>
          <a:lstStyle/>
          <a:p>
            <a:pPr algn="ctr">
              <a:lnSpc>
                <a:spcPct val="150000"/>
              </a:lnSpc>
            </a:pPr>
            <a:r>
              <a:rPr lang="it-IT" sz="2800" b="1" dirty="0">
                <a:solidFill>
                  <a:srgbClr val="006CB1"/>
                </a:solidFill>
                <a:latin typeface="Arial" panose="020B0604020202020204" pitchFamily="34" charset="0"/>
                <a:cs typeface="Arial" panose="020B0604020202020204" pitchFamily="34" charset="0"/>
              </a:rPr>
              <a:t>Finalità</a:t>
            </a:r>
            <a:r>
              <a:rPr lang="it-IT" b="1" dirty="0">
                <a:solidFill>
                  <a:srgbClr val="006CB1"/>
                </a:solidFill>
                <a:latin typeface="Arial" panose="020B0604020202020204" pitchFamily="34" charset="0"/>
                <a:cs typeface="Arial" panose="020B0604020202020204" pitchFamily="34" charset="0"/>
              </a:rPr>
              <a:t> </a:t>
            </a:r>
          </a:p>
          <a:p>
            <a:pPr algn="just">
              <a:lnSpc>
                <a:spcPct val="150000"/>
              </a:lnSpc>
            </a:pPr>
            <a:r>
              <a:rPr lang="it-IT" b="1" dirty="0">
                <a:solidFill>
                  <a:srgbClr val="006CB1"/>
                </a:solidFill>
                <a:latin typeface="Arial" panose="020B0604020202020204" pitchFamily="34" charset="0"/>
                <a:cs typeface="Arial" panose="020B0604020202020204" pitchFamily="34" charset="0"/>
              </a:rPr>
              <a:t>Ridurre le nuove adesioni contrattuali a Prevedi alimentate, per pochi mesi, con il solo contributo contrattuale, le quali generano attività amministrativa senza effetti di natura previdenziale. </a:t>
            </a:r>
          </a:p>
          <a:p>
            <a:pPr algn="just">
              <a:lnSpc>
                <a:spcPct val="150000"/>
              </a:lnSpc>
            </a:pPr>
            <a:endParaRPr lang="it-IT" sz="1000" b="1" dirty="0">
              <a:solidFill>
                <a:srgbClr val="006CB1"/>
              </a:solidFill>
              <a:latin typeface="Arial" panose="020B0604020202020204" pitchFamily="34" charset="0"/>
              <a:cs typeface="Arial" panose="020B0604020202020204" pitchFamily="34" charset="0"/>
            </a:endParaRPr>
          </a:p>
          <a:p>
            <a:pPr algn="ctr">
              <a:lnSpc>
                <a:spcPct val="150000"/>
              </a:lnSpc>
            </a:pPr>
            <a:r>
              <a:rPr lang="it-IT" sz="2800" b="1" dirty="0">
                <a:solidFill>
                  <a:srgbClr val="006CB1"/>
                </a:solidFill>
                <a:latin typeface="Arial" panose="020B0604020202020204" pitchFamily="34" charset="0"/>
                <a:cs typeface="Arial" panose="020B0604020202020204" pitchFamily="34" charset="0"/>
              </a:rPr>
              <a:t>Ratio</a:t>
            </a:r>
            <a:r>
              <a:rPr lang="it-IT" sz="3200" b="1" dirty="0">
                <a:solidFill>
                  <a:srgbClr val="006CB1"/>
                </a:solidFill>
                <a:latin typeface="Arial" panose="020B0604020202020204" pitchFamily="34" charset="0"/>
                <a:cs typeface="Arial" panose="020B0604020202020204" pitchFamily="34" charset="0"/>
              </a:rPr>
              <a:t> </a:t>
            </a:r>
            <a:r>
              <a:rPr lang="it-IT" sz="2800" b="1" dirty="0">
                <a:solidFill>
                  <a:srgbClr val="006CB1"/>
                </a:solidFill>
                <a:latin typeface="Arial" panose="020B0604020202020204" pitchFamily="34" charset="0"/>
                <a:cs typeface="Arial" panose="020B0604020202020204" pitchFamily="34" charset="0"/>
              </a:rPr>
              <a:t>normativa</a:t>
            </a:r>
          </a:p>
          <a:p>
            <a:pPr algn="just">
              <a:lnSpc>
                <a:spcPct val="150000"/>
              </a:lnSpc>
            </a:pPr>
            <a:r>
              <a:rPr lang="it-IT" b="1" dirty="0">
                <a:solidFill>
                  <a:srgbClr val="006CB1"/>
                </a:solidFill>
                <a:latin typeface="Arial" panose="020B0604020202020204" pitchFamily="34" charset="0"/>
                <a:cs typeface="Arial" panose="020B0604020202020204" pitchFamily="34" charset="0"/>
              </a:rPr>
              <a:t>Si riconduce alla ratio dell’art. 14 co. 2 lett. c-bis del </a:t>
            </a:r>
            <a:r>
              <a:rPr lang="it-IT" b="1" dirty="0" err="1">
                <a:solidFill>
                  <a:srgbClr val="006CB1"/>
                </a:solidFill>
                <a:latin typeface="Arial" panose="020B0604020202020204" pitchFamily="34" charset="0"/>
                <a:cs typeface="Arial" panose="020B0604020202020204" pitchFamily="34" charset="0"/>
              </a:rPr>
              <a:t>D.Lgs.</a:t>
            </a:r>
            <a:r>
              <a:rPr lang="it-IT" b="1" dirty="0">
                <a:solidFill>
                  <a:srgbClr val="006CB1"/>
                </a:solidFill>
                <a:latin typeface="Arial" panose="020B0604020202020204" pitchFamily="34" charset="0"/>
                <a:cs typeface="Arial" panose="020B0604020202020204" pitchFamily="34" charset="0"/>
              </a:rPr>
              <a:t> 252/05, secondo cui le posizioni non contribuenti con saldo inferiore ad una mensilità dell’assegno sociale INPS (538,69 euro per il 2026) devono essere invitate dalle forme pensionistiche complementari ad uscire dalle stesse esercitando il riscatto o il trasferimento (in quanto non più orientate alla funzione previdenziale integrativa)</a:t>
            </a:r>
          </a:p>
        </p:txBody>
      </p:sp>
    </p:spTree>
    <p:extLst>
      <p:ext uri="{BB962C8B-B14F-4D97-AF65-F5344CB8AC3E}">
        <p14:creationId xmlns:p14="http://schemas.microsoft.com/office/powerpoint/2010/main" val="459389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CB3F7-FCF2-FE0F-0653-C1419BA5E959}"/>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E36019D8-C4E1-361C-7A19-6F3AE7DF7794}"/>
              </a:ext>
            </a:extLst>
          </p:cNvPr>
          <p:cNvPicPr>
            <a:picLocks noChangeAspect="1"/>
          </p:cNvPicPr>
          <p:nvPr/>
        </p:nvPicPr>
        <p:blipFill>
          <a:blip r:embed="rId2"/>
          <a:stretch>
            <a:fillRect/>
          </a:stretch>
        </p:blipFill>
        <p:spPr>
          <a:xfrm>
            <a:off x="-63374" y="0"/>
            <a:ext cx="12255374" cy="6858000"/>
          </a:xfrm>
          <a:prstGeom prst="rect">
            <a:avLst/>
          </a:prstGeom>
        </p:spPr>
      </p:pic>
      <p:sp>
        <p:nvSpPr>
          <p:cNvPr id="7" name="CasellaDiTesto 6">
            <a:extLst>
              <a:ext uri="{FF2B5EF4-FFF2-40B4-BE49-F238E27FC236}">
                <a16:creationId xmlns:a16="http://schemas.microsoft.com/office/drawing/2014/main" id="{06F4CC39-30B0-7DB9-F478-826FB50D8002}"/>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3BA2BE6F-5E4E-1859-0172-491F0FCFECAD}"/>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9A35A1D1-0F8E-6DF6-0249-348DD08E6F30}"/>
              </a:ext>
            </a:extLst>
          </p:cNvPr>
          <p:cNvSpPr txBox="1"/>
          <p:nvPr/>
        </p:nvSpPr>
        <p:spPr>
          <a:xfrm>
            <a:off x="346916" y="-178230"/>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ACCORDO del 4 luglio 2025</a:t>
            </a:r>
          </a:p>
        </p:txBody>
      </p:sp>
      <p:sp>
        <p:nvSpPr>
          <p:cNvPr id="3" name="CasellaDiTesto 2">
            <a:extLst>
              <a:ext uri="{FF2B5EF4-FFF2-40B4-BE49-F238E27FC236}">
                <a16:creationId xmlns:a16="http://schemas.microsoft.com/office/drawing/2014/main" id="{FD5916EC-4DD2-6611-C6B7-7694DECCADA3}"/>
              </a:ext>
            </a:extLst>
          </p:cNvPr>
          <p:cNvSpPr txBox="1"/>
          <p:nvPr/>
        </p:nvSpPr>
        <p:spPr>
          <a:xfrm>
            <a:off x="346916" y="407406"/>
            <a:ext cx="11241520" cy="4842351"/>
          </a:xfrm>
          <a:prstGeom prst="rect">
            <a:avLst/>
          </a:prstGeom>
          <a:noFill/>
        </p:spPr>
        <p:txBody>
          <a:bodyPr wrap="square" rtlCol="0">
            <a:spAutoFit/>
          </a:bodyPr>
          <a:lstStyle/>
          <a:p>
            <a:pPr algn="ctr">
              <a:lnSpc>
                <a:spcPct val="150000"/>
              </a:lnSpc>
            </a:pPr>
            <a:r>
              <a:rPr lang="it-IT" sz="2800" b="1" dirty="0">
                <a:solidFill>
                  <a:srgbClr val="006CB1"/>
                </a:solidFill>
                <a:latin typeface="Arial" panose="020B0604020202020204" pitchFamily="34" charset="0"/>
                <a:cs typeface="Arial" panose="020B0604020202020204" pitchFamily="34" charset="0"/>
              </a:rPr>
              <a:t>Disposto dell’Accordo del 4 luglio 2025</a:t>
            </a:r>
          </a:p>
          <a:p>
            <a:pPr algn="just">
              <a:lnSpc>
                <a:spcPct val="150000"/>
              </a:lnSpc>
            </a:pPr>
            <a:r>
              <a:rPr lang="it-IT" b="1" dirty="0">
                <a:solidFill>
                  <a:srgbClr val="006CB1"/>
                </a:solidFill>
                <a:latin typeface="Arial" panose="020B0604020202020204" pitchFamily="34" charset="0"/>
                <a:cs typeface="Arial" panose="020B0604020202020204" pitchFamily="34" charset="0"/>
              </a:rPr>
              <a:t>Per i rapporti di lavoro iniziati dall’1/10/2025, di durata inferiore o uguale a tre mesi, il contributo contrattuale a Prevedi è dovuto solo se il lavoratore abbia attivato (prima dell’assunzione) o attivi (nel corso del trimestre dall’assunzione) le seguenti aliquote contributive volontarie a Prevedi: % contributiva a carico lavoratore e/o TFR maturando, in modo esplicito (tramite sottoscrizione del modulo di integrazione/variazione contributiva) o tacito (tramite tacito conferimento del TFR o, quando entrerà in vigore, tramite la nuova fattispecie di «adesione automatica» di cui alla legge di bilancio 2026).</a:t>
            </a:r>
          </a:p>
          <a:p>
            <a:pPr algn="just">
              <a:lnSpc>
                <a:spcPct val="150000"/>
              </a:lnSpc>
            </a:pPr>
            <a:r>
              <a:rPr lang="it-IT" b="1" dirty="0">
                <a:solidFill>
                  <a:srgbClr val="006CB1"/>
                </a:solidFill>
                <a:latin typeface="Arial" panose="020B0604020202020204" pitchFamily="34" charset="0"/>
                <a:cs typeface="Arial" panose="020B0604020202020204" pitchFamily="34" charset="0"/>
              </a:rPr>
              <a:t>In caso di rapporto di lavoro inferiore o uguale a tre mesi e assenza di aliquote contributive volontarie a Prevedi, l’azienda versa un emolumento retributivo ai sensi del punto 3 dell’Accordo del 4 luglio 2025, che esula dalla disciplina fiscale e contributiva della previdenza complementare. </a:t>
            </a:r>
          </a:p>
        </p:txBody>
      </p:sp>
    </p:spTree>
    <p:extLst>
      <p:ext uri="{BB962C8B-B14F-4D97-AF65-F5344CB8AC3E}">
        <p14:creationId xmlns:p14="http://schemas.microsoft.com/office/powerpoint/2010/main" val="477881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3C4F7-8BD9-9972-6EFF-9565C6E59A46}"/>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2FCEDF7D-D4AD-13EA-C61A-D4F76642ADBB}"/>
              </a:ext>
            </a:extLst>
          </p:cNvPr>
          <p:cNvPicPr>
            <a:picLocks noChangeAspect="1"/>
          </p:cNvPicPr>
          <p:nvPr/>
        </p:nvPicPr>
        <p:blipFill>
          <a:blip r:embed="rId2"/>
          <a:stretch>
            <a:fillRect/>
          </a:stretch>
        </p:blipFill>
        <p:spPr>
          <a:xfrm>
            <a:off x="-63374" y="0"/>
            <a:ext cx="12255374" cy="6858000"/>
          </a:xfrm>
          <a:prstGeom prst="rect">
            <a:avLst/>
          </a:prstGeom>
        </p:spPr>
      </p:pic>
      <p:sp>
        <p:nvSpPr>
          <p:cNvPr id="7" name="CasellaDiTesto 6">
            <a:extLst>
              <a:ext uri="{FF2B5EF4-FFF2-40B4-BE49-F238E27FC236}">
                <a16:creationId xmlns:a16="http://schemas.microsoft.com/office/drawing/2014/main" id="{262A321F-00B6-664E-9D04-B69FCE00FD14}"/>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07AE3E61-1095-30EF-5E59-E7D029524CC3}"/>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CFBECAA3-2DF4-9261-8AFD-BA31EC0EEDED}"/>
              </a:ext>
            </a:extLst>
          </p:cNvPr>
          <p:cNvSpPr txBox="1"/>
          <p:nvPr/>
        </p:nvSpPr>
        <p:spPr>
          <a:xfrm>
            <a:off x="274489" y="-263581"/>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ACCORDO del 4 luglio 2025</a:t>
            </a:r>
          </a:p>
        </p:txBody>
      </p:sp>
      <p:sp>
        <p:nvSpPr>
          <p:cNvPr id="2" name="CasellaDiTesto 1">
            <a:extLst>
              <a:ext uri="{FF2B5EF4-FFF2-40B4-BE49-F238E27FC236}">
                <a16:creationId xmlns:a16="http://schemas.microsoft.com/office/drawing/2014/main" id="{FDA6F369-0F77-11D9-B59D-D9FED7AC0032}"/>
              </a:ext>
            </a:extLst>
          </p:cNvPr>
          <p:cNvSpPr txBox="1"/>
          <p:nvPr/>
        </p:nvSpPr>
        <p:spPr>
          <a:xfrm>
            <a:off x="274489" y="354399"/>
            <a:ext cx="11241520" cy="4934684"/>
          </a:xfrm>
          <a:prstGeom prst="rect">
            <a:avLst/>
          </a:prstGeom>
          <a:noFill/>
        </p:spPr>
        <p:txBody>
          <a:bodyPr wrap="square" rtlCol="0">
            <a:spAutoFit/>
          </a:bodyPr>
          <a:lstStyle/>
          <a:p>
            <a:pPr algn="ctr">
              <a:lnSpc>
                <a:spcPct val="150000"/>
              </a:lnSpc>
            </a:pPr>
            <a:r>
              <a:rPr lang="it-IT" sz="2800" b="1" dirty="0">
                <a:solidFill>
                  <a:srgbClr val="006CB1"/>
                </a:solidFill>
                <a:latin typeface="Arial" panose="020B0604020202020204" pitchFamily="34" charset="0"/>
                <a:cs typeface="Arial" panose="020B0604020202020204" pitchFamily="34" charset="0"/>
              </a:rPr>
              <a:t>Implicazioni</a:t>
            </a:r>
            <a:r>
              <a:rPr lang="it-IT" sz="3200" b="1" dirty="0">
                <a:solidFill>
                  <a:srgbClr val="006CB1"/>
                </a:solidFill>
                <a:latin typeface="Arial" panose="020B0604020202020204" pitchFamily="34" charset="0"/>
                <a:cs typeface="Arial" panose="020B0604020202020204" pitchFamily="34" charset="0"/>
              </a:rPr>
              <a:t> operative per l’azienda</a:t>
            </a:r>
            <a:endParaRPr lang="it-IT" b="1" dirty="0">
              <a:solidFill>
                <a:srgbClr val="006CB1"/>
              </a:solidFill>
              <a:latin typeface="Arial" panose="020B0604020202020204" pitchFamily="34" charset="0"/>
              <a:cs typeface="Arial" panose="020B0604020202020204" pitchFamily="34" charset="0"/>
            </a:endParaRPr>
          </a:p>
          <a:p>
            <a:pPr algn="just">
              <a:lnSpc>
                <a:spcPct val="150000"/>
              </a:lnSpc>
            </a:pPr>
            <a:r>
              <a:rPr lang="it-IT" b="1" dirty="0">
                <a:solidFill>
                  <a:srgbClr val="006CB1"/>
                </a:solidFill>
                <a:latin typeface="Arial" panose="020B0604020202020204" pitchFamily="34" charset="0"/>
                <a:cs typeface="Arial" panose="020B0604020202020204" pitchFamily="34" charset="0"/>
              </a:rPr>
              <a:t>All’assunzione del lavoratore l’azienda verifica se il lavoratore abbia aliquote contributive volontarie attive in Prevedi, con i seguenti esiti alternativi:</a:t>
            </a:r>
          </a:p>
          <a:p>
            <a:pPr algn="just">
              <a:lnSpc>
                <a:spcPct val="150000"/>
              </a:lnSpc>
            </a:pPr>
            <a:r>
              <a:rPr lang="it-IT" b="1" dirty="0">
                <a:solidFill>
                  <a:srgbClr val="006CB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 lavoratore non iscritto a Prevedi o iscritto senza aliquote contributive volontarie</a:t>
            </a:r>
          </a:p>
          <a:p>
            <a:pPr algn="just">
              <a:lnSpc>
                <a:spcPct val="150000"/>
              </a:lnSpc>
            </a:pPr>
            <a:r>
              <a:rPr lang="it-IT" b="1" dirty="0">
                <a:solidFill>
                  <a:srgbClr val="006CB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 lavoratore già iscritto a Prevedi con aliquote contributive volontarie</a:t>
            </a:r>
          </a:p>
          <a:p>
            <a:pPr algn="just">
              <a:lnSpc>
                <a:spcPct val="150000"/>
              </a:lnSpc>
            </a:pPr>
            <a:endParaRPr lang="it-IT" b="1" dirty="0">
              <a:solidFill>
                <a:srgbClr val="006CB1"/>
              </a:solidFill>
              <a:latin typeface="Arial" panose="020B0604020202020204" pitchFamily="34" charset="0"/>
              <a:cs typeface="Arial" panose="020B0604020202020204" pitchFamily="34" charset="0"/>
            </a:endParaRPr>
          </a:p>
          <a:p>
            <a:pPr algn="just">
              <a:lnSpc>
                <a:spcPct val="150000"/>
              </a:lnSpc>
            </a:pPr>
            <a:r>
              <a:rPr lang="it-IT" b="1" dirty="0">
                <a:solidFill>
                  <a:srgbClr val="006CB1"/>
                </a:solidFill>
                <a:latin typeface="Arial" panose="020B0604020202020204" pitchFamily="34" charset="0"/>
                <a:cs typeface="Arial" panose="020B0604020202020204" pitchFamily="34" charset="0"/>
              </a:rPr>
              <a:t>Strumenti per effettuare la verifica:</a:t>
            </a:r>
          </a:p>
          <a:p>
            <a:pPr algn="just">
              <a:lnSpc>
                <a:spcPct val="150000"/>
              </a:lnSpc>
            </a:pPr>
            <a:r>
              <a:rPr lang="it-IT" b="1" dirty="0">
                <a:solidFill>
                  <a:srgbClr val="006CB1"/>
                </a:solidFill>
                <a:latin typeface="Arial" panose="020B0604020202020204" pitchFamily="34" charset="0"/>
                <a:cs typeface="Arial" panose="020B0604020202020204" pitchFamily="34" charset="0"/>
              </a:rPr>
              <a:t>- Sistema di denuncia telematica mensile della cassa edile</a:t>
            </a:r>
          </a:p>
          <a:p>
            <a:pPr algn="just">
              <a:lnSpc>
                <a:spcPct val="150000"/>
              </a:lnSpc>
            </a:pPr>
            <a:r>
              <a:rPr lang="it-IT" b="1" dirty="0">
                <a:solidFill>
                  <a:srgbClr val="006CB1"/>
                </a:solidFill>
                <a:latin typeface="Arial" panose="020B0604020202020204" pitchFamily="34" charset="0"/>
                <a:cs typeface="Arial" panose="020B0604020202020204" pitchFamily="34" charset="0"/>
              </a:rPr>
              <a:t>- Funzionalità «consulta aliquote» all’interno dell’area riservata alle aziende nel sito </a:t>
            </a:r>
            <a:r>
              <a:rPr lang="it-IT" b="1" dirty="0">
                <a:solidFill>
                  <a:srgbClr val="006CB1"/>
                </a:solidFill>
                <a:latin typeface="Arial" panose="020B0604020202020204" pitchFamily="34" charset="0"/>
                <a:cs typeface="Arial" panose="020B0604020202020204" pitchFamily="34" charset="0"/>
                <a:hlinkClick r:id="rId4"/>
              </a:rPr>
              <a:t>www.prevedi.it</a:t>
            </a:r>
            <a:r>
              <a:rPr lang="it-IT" b="1" dirty="0">
                <a:solidFill>
                  <a:srgbClr val="006CB1"/>
                </a:solidFill>
                <a:latin typeface="Arial" panose="020B0604020202020204" pitchFamily="34" charset="0"/>
                <a:cs typeface="Arial" panose="020B0604020202020204" pitchFamily="34" charset="0"/>
              </a:rPr>
              <a:t> che riporta le aliquote contributive correnti a Prevedi e lo storico delle eventuali modifiche</a:t>
            </a:r>
          </a:p>
          <a:p>
            <a:pPr marL="342900" indent="-342900" algn="just">
              <a:lnSpc>
                <a:spcPct val="150000"/>
              </a:lnSpc>
              <a:buAutoNum type="arabicParenR"/>
            </a:pPr>
            <a:endParaRPr lang="it-IT" b="1" dirty="0">
              <a:solidFill>
                <a:srgbClr val="006CB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9629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8A5C3-B238-2E3C-E1B7-8CFCF839D502}"/>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6AB4605E-E05E-A7E7-5C2E-A2631477A1B9}"/>
              </a:ext>
            </a:extLst>
          </p:cNvPr>
          <p:cNvPicPr>
            <a:picLocks noChangeAspect="1"/>
          </p:cNvPicPr>
          <p:nvPr/>
        </p:nvPicPr>
        <p:blipFill>
          <a:blip r:embed="rId2"/>
          <a:stretch>
            <a:fillRect/>
          </a:stretch>
        </p:blipFill>
        <p:spPr>
          <a:xfrm>
            <a:off x="-63374" y="0"/>
            <a:ext cx="12255374" cy="6858000"/>
          </a:xfrm>
          <a:prstGeom prst="rect">
            <a:avLst/>
          </a:prstGeom>
        </p:spPr>
      </p:pic>
      <p:sp>
        <p:nvSpPr>
          <p:cNvPr id="7" name="CasellaDiTesto 6">
            <a:extLst>
              <a:ext uri="{FF2B5EF4-FFF2-40B4-BE49-F238E27FC236}">
                <a16:creationId xmlns:a16="http://schemas.microsoft.com/office/drawing/2014/main" id="{778AEACA-491C-7C9E-70B1-F3FA67E07CCF}"/>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A644DFE8-DF93-0949-6658-ED5D09E88473}"/>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22EEF907-3777-906F-152F-13D09CF6D523}"/>
              </a:ext>
            </a:extLst>
          </p:cNvPr>
          <p:cNvSpPr txBox="1"/>
          <p:nvPr/>
        </p:nvSpPr>
        <p:spPr>
          <a:xfrm>
            <a:off x="274489" y="-263581"/>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ACCORDO del 4 luglio 2025</a:t>
            </a:r>
          </a:p>
        </p:txBody>
      </p:sp>
      <p:sp>
        <p:nvSpPr>
          <p:cNvPr id="2" name="CasellaDiTesto 1">
            <a:extLst>
              <a:ext uri="{FF2B5EF4-FFF2-40B4-BE49-F238E27FC236}">
                <a16:creationId xmlns:a16="http://schemas.microsoft.com/office/drawing/2014/main" id="{4DFF7438-AB13-8817-F239-0EF9714A4D20}"/>
              </a:ext>
            </a:extLst>
          </p:cNvPr>
          <p:cNvSpPr txBox="1"/>
          <p:nvPr/>
        </p:nvSpPr>
        <p:spPr>
          <a:xfrm>
            <a:off x="274489" y="457200"/>
            <a:ext cx="11241520" cy="4673074"/>
          </a:xfrm>
          <a:prstGeom prst="rect">
            <a:avLst/>
          </a:prstGeom>
          <a:noFill/>
        </p:spPr>
        <p:txBody>
          <a:bodyPr wrap="square" rtlCol="0">
            <a:spAutoFit/>
          </a:bodyPr>
          <a:lstStyle/>
          <a:p>
            <a:pPr algn="ctr">
              <a:lnSpc>
                <a:spcPct val="150000"/>
              </a:lnSpc>
            </a:pPr>
            <a:r>
              <a:rPr lang="it-IT" sz="2600" b="1" dirty="0">
                <a:solidFill>
                  <a:srgbClr val="006CB1"/>
                </a:solidFill>
                <a:latin typeface="Arial" panose="020B0604020202020204" pitchFamily="34" charset="0"/>
                <a:cs typeface="Arial" panose="020B0604020202020204" pitchFamily="34" charset="0"/>
              </a:rPr>
              <a:t>Caso a) Lavoratore non iscritto a Prevedi o iscritto senza aliquote contributive volontarie</a:t>
            </a:r>
          </a:p>
          <a:p>
            <a:pPr algn="just">
              <a:lnSpc>
                <a:spcPct val="150000"/>
              </a:lnSpc>
            </a:pPr>
            <a:r>
              <a:rPr lang="it-IT" sz="2200" b="1" dirty="0">
                <a:solidFill>
                  <a:srgbClr val="006CB1"/>
                </a:solidFill>
                <a:latin typeface="Arial" panose="020B0604020202020204" pitchFamily="34" charset="0"/>
                <a:cs typeface="Arial" panose="020B0604020202020204" pitchFamily="34" charset="0"/>
              </a:rPr>
              <a:t>Si pongono le seguenti alternative:</a:t>
            </a:r>
          </a:p>
          <a:p>
            <a:pPr algn="just">
              <a:lnSpc>
                <a:spcPct val="150000"/>
              </a:lnSpc>
            </a:pPr>
            <a:endParaRPr lang="it-IT" sz="1000" b="1" dirty="0">
              <a:solidFill>
                <a:srgbClr val="006CB1"/>
              </a:solidFill>
              <a:latin typeface="Arial" panose="020B0604020202020204" pitchFamily="34" charset="0"/>
              <a:cs typeface="Arial" panose="020B0604020202020204" pitchFamily="34" charset="0"/>
            </a:endParaRPr>
          </a:p>
          <a:p>
            <a:pPr algn="just"/>
            <a:r>
              <a:rPr lang="it-IT" sz="2200" b="1" dirty="0">
                <a:solidFill>
                  <a:srgbClr val="006CB1"/>
                </a:solidFill>
                <a:latin typeface="Arial" panose="020B0604020202020204" pitchFamily="34" charset="0"/>
                <a:cs typeface="Arial" panose="020B0604020202020204" pitchFamily="34" charset="0"/>
              </a:rPr>
              <a:t>a.1) il lavoratore non attiva aliquote volontarie nei primi tre mesi dall’assunzione:</a:t>
            </a:r>
          </a:p>
          <a:p>
            <a:pPr algn="just" defTabSz="179388"/>
            <a:r>
              <a:rPr lang="it-IT" sz="2200" b="1" dirty="0">
                <a:solidFill>
                  <a:srgbClr val="006CB1"/>
                </a:solidFill>
                <a:latin typeface="Arial" panose="020B0604020202020204" pitchFamily="34" charset="0"/>
                <a:cs typeface="Arial" panose="020B0604020202020204" pitchFamily="34" charset="0"/>
              </a:rPr>
              <a:t>	</a:t>
            </a:r>
            <a:r>
              <a:rPr lang="it-IT" sz="2400" dirty="0"/>
              <a:t> </a:t>
            </a:r>
            <a:r>
              <a:rPr lang="it-IT" dirty="0">
                <a:solidFill>
                  <a:srgbClr val="006CB1"/>
                </a:solidFill>
                <a:latin typeface="Arial" panose="020B0604020202020204" pitchFamily="34" charset="0"/>
                <a:cs typeface="Arial" panose="020B0604020202020204" pitchFamily="34" charset="0"/>
              </a:rPr>
              <a:t>a.1.1) </a:t>
            </a:r>
            <a:r>
              <a:rPr lang="it-IT" spc="-10" dirty="0">
                <a:solidFill>
                  <a:srgbClr val="006CB1"/>
                </a:solidFill>
                <a:latin typeface="Arial" panose="020B0604020202020204" pitchFamily="34" charset="0"/>
                <a:cs typeface="Arial" panose="020B0604020202020204" pitchFamily="34" charset="0"/>
              </a:rPr>
              <a:t>assunto tra l’1 e il 15 del mese ancora occupato il 1° giorno del 3° mese successivo</a:t>
            </a:r>
          </a:p>
          <a:p>
            <a:pPr indent="263525" algn="just" defTabSz="179388"/>
            <a:r>
              <a:rPr lang="it-IT" dirty="0">
                <a:solidFill>
                  <a:srgbClr val="006CB1"/>
                </a:solidFill>
                <a:latin typeface="Arial" panose="020B0604020202020204" pitchFamily="34" charset="0"/>
                <a:cs typeface="Arial" panose="020B0604020202020204" pitchFamily="34" charset="0"/>
              </a:rPr>
              <a:t>a.1.2) </a:t>
            </a:r>
            <a:r>
              <a:rPr lang="it-IT" spc="-10" dirty="0">
                <a:solidFill>
                  <a:srgbClr val="006CB1"/>
                </a:solidFill>
                <a:latin typeface="Arial" panose="020B0604020202020204" pitchFamily="34" charset="0"/>
                <a:cs typeface="Arial" panose="020B0604020202020204" pitchFamily="34" charset="0"/>
              </a:rPr>
              <a:t>assunto tra l’1 e il 15 del mese non più occupato il 1° giorno del 3° mese successivo</a:t>
            </a:r>
          </a:p>
          <a:p>
            <a:pPr indent="263525" algn="just" defTabSz="179388"/>
            <a:r>
              <a:rPr lang="it-IT" dirty="0">
                <a:solidFill>
                  <a:srgbClr val="006CB1"/>
                </a:solidFill>
                <a:latin typeface="Arial" panose="020B0604020202020204" pitchFamily="34" charset="0"/>
                <a:cs typeface="Arial" panose="020B0604020202020204" pitchFamily="34" charset="0"/>
              </a:rPr>
              <a:t>a.1.3) </a:t>
            </a:r>
            <a:r>
              <a:rPr lang="it-IT" spc="-50" dirty="0">
                <a:solidFill>
                  <a:srgbClr val="006CB1"/>
                </a:solidFill>
                <a:latin typeface="Arial" panose="020B0604020202020204" pitchFamily="34" charset="0"/>
                <a:cs typeface="Arial" panose="020B0604020202020204" pitchFamily="34" charset="0"/>
              </a:rPr>
              <a:t>assunto tra il 16 e l’ultimo giorno del mese ancora occupato il 15 del 3° mese successivo</a:t>
            </a:r>
          </a:p>
          <a:p>
            <a:pPr indent="263525" algn="just" defTabSz="179388"/>
            <a:r>
              <a:rPr lang="it-IT" dirty="0">
                <a:solidFill>
                  <a:srgbClr val="006CB1"/>
                </a:solidFill>
                <a:latin typeface="Arial" panose="020B0604020202020204" pitchFamily="34" charset="0"/>
                <a:cs typeface="Arial" panose="020B0604020202020204" pitchFamily="34" charset="0"/>
              </a:rPr>
              <a:t>a.1.4) </a:t>
            </a:r>
            <a:r>
              <a:rPr lang="it-IT" spc="-50" dirty="0">
                <a:solidFill>
                  <a:srgbClr val="006CB1"/>
                </a:solidFill>
                <a:latin typeface="Arial" panose="020B0604020202020204" pitchFamily="34" charset="0"/>
                <a:cs typeface="Arial" panose="020B0604020202020204" pitchFamily="34" charset="0"/>
              </a:rPr>
              <a:t>assunto tra il 16 e l’ultimo giorno del mese non più occupato il 15 del 3° mese successivo</a:t>
            </a:r>
          </a:p>
          <a:p>
            <a:pPr algn="just" defTabSz="358775">
              <a:lnSpc>
                <a:spcPct val="150000"/>
              </a:lnSpc>
            </a:pPr>
            <a:endParaRPr lang="it-IT" sz="1000" dirty="0">
              <a:solidFill>
                <a:srgbClr val="006CB1"/>
              </a:solidFill>
              <a:latin typeface="Arial" panose="020B0604020202020204" pitchFamily="34" charset="0"/>
              <a:cs typeface="Arial" panose="020B0604020202020204" pitchFamily="34" charset="0"/>
            </a:endParaRPr>
          </a:p>
          <a:p>
            <a:pPr algn="just">
              <a:lnSpc>
                <a:spcPct val="150000"/>
              </a:lnSpc>
            </a:pPr>
            <a:r>
              <a:rPr lang="it-IT" sz="2200" b="1" dirty="0">
                <a:solidFill>
                  <a:srgbClr val="006CB1"/>
                </a:solidFill>
                <a:latin typeface="Arial" panose="020B0604020202020204" pitchFamily="34" charset="0"/>
                <a:cs typeface="Arial" panose="020B0604020202020204" pitchFamily="34" charset="0"/>
              </a:rPr>
              <a:t>a.2) il lavoratore attiva aliquote volontarie nei primi tre mesi dall’assunzione</a:t>
            </a:r>
          </a:p>
          <a:p>
            <a:pPr algn="just">
              <a:lnSpc>
                <a:spcPct val="150000"/>
              </a:lnSpc>
            </a:pPr>
            <a:endParaRPr lang="it-IT" b="1" dirty="0">
              <a:solidFill>
                <a:srgbClr val="006CB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9064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DFC5E-EF0B-5118-D3AE-2350B05E8AC4}"/>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06348D40-66F5-0122-320F-301F55ACB984}"/>
              </a:ext>
            </a:extLst>
          </p:cNvPr>
          <p:cNvPicPr>
            <a:picLocks noChangeAspect="1"/>
          </p:cNvPicPr>
          <p:nvPr/>
        </p:nvPicPr>
        <p:blipFill>
          <a:blip r:embed="rId2"/>
          <a:stretch>
            <a:fillRect/>
          </a:stretch>
        </p:blipFill>
        <p:spPr>
          <a:xfrm>
            <a:off x="-63374" y="-34553"/>
            <a:ext cx="12255374" cy="6858000"/>
          </a:xfrm>
          <a:prstGeom prst="rect">
            <a:avLst/>
          </a:prstGeom>
        </p:spPr>
      </p:pic>
      <p:sp>
        <p:nvSpPr>
          <p:cNvPr id="7" name="CasellaDiTesto 6">
            <a:extLst>
              <a:ext uri="{FF2B5EF4-FFF2-40B4-BE49-F238E27FC236}">
                <a16:creationId xmlns:a16="http://schemas.microsoft.com/office/drawing/2014/main" id="{A797DE59-6ECF-678C-F7E4-E6DA92E97B5D}"/>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3560E93C-027F-FD8B-FD3A-2D0832A894A4}"/>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2E515AF9-57C8-6EB9-B5C2-18629A015229}"/>
              </a:ext>
            </a:extLst>
          </p:cNvPr>
          <p:cNvSpPr txBox="1"/>
          <p:nvPr/>
        </p:nvSpPr>
        <p:spPr>
          <a:xfrm>
            <a:off x="174901" y="-310604"/>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ACCORDO del 4 luglio 2025</a:t>
            </a:r>
          </a:p>
        </p:txBody>
      </p:sp>
      <p:sp>
        <p:nvSpPr>
          <p:cNvPr id="2" name="CasellaDiTesto 1">
            <a:extLst>
              <a:ext uri="{FF2B5EF4-FFF2-40B4-BE49-F238E27FC236}">
                <a16:creationId xmlns:a16="http://schemas.microsoft.com/office/drawing/2014/main" id="{E57099AE-0548-2A19-0F9A-6B7DC86CF184}"/>
              </a:ext>
            </a:extLst>
          </p:cNvPr>
          <p:cNvSpPr txBox="1"/>
          <p:nvPr/>
        </p:nvSpPr>
        <p:spPr>
          <a:xfrm>
            <a:off x="371815" y="510269"/>
            <a:ext cx="11241520" cy="5534849"/>
          </a:xfrm>
          <a:prstGeom prst="rect">
            <a:avLst/>
          </a:prstGeom>
          <a:noFill/>
        </p:spPr>
        <p:txBody>
          <a:bodyPr wrap="square" rtlCol="0">
            <a:spAutoFit/>
          </a:bodyPr>
          <a:lstStyle/>
          <a:p>
            <a:pPr algn="just">
              <a:lnSpc>
                <a:spcPct val="150000"/>
              </a:lnSpc>
            </a:pPr>
            <a:r>
              <a:rPr lang="it-IT" sz="2400" b="1" dirty="0">
                <a:solidFill>
                  <a:srgbClr val="006CB1"/>
                </a:solidFill>
                <a:latin typeface="Arial" panose="020B0604020202020204" pitchFamily="34" charset="0"/>
                <a:cs typeface="Arial" panose="020B0604020202020204" pitchFamily="34" charset="0"/>
              </a:rPr>
              <a:t>a.1) Il lavoratore non attiva aliquote volontarie nei primi tre mesi dall’assunzione (slide 1)</a:t>
            </a:r>
          </a:p>
          <a:p>
            <a:pPr algn="just">
              <a:lnSpc>
                <a:spcPct val="150000"/>
              </a:lnSpc>
            </a:pPr>
            <a:r>
              <a:rPr lang="it-IT" sz="2000" dirty="0"/>
              <a:t>a.1.1) Lavoratore assunto tra l’1 e il 15 del mese (compresi) ancora occupato il 1° giorno del 3° mese successivo: il contributo contrattuale è dovuto a Prevedi fin dall’assunzione e va dichiarato con la denuncia contributiva di competenza del 3° mese successivo all’assunzione (che va trasmessa alla cassa edile nel 4° mese successivo all’assunzione). </a:t>
            </a:r>
            <a:r>
              <a:rPr lang="it-IT" sz="1600" dirty="0"/>
              <a:t>Esempio: lavoratore assunto tra l’1 e il 15 ottobre 2025: se ancora occupato l’1 gennaio 2026 il contributo contrattuale è dovuto fin dall’assunzione e va dichiarato con la denuncia di competenza di gennaio 2026, da trasmettere alla cassa edile a febbraio 2026.</a:t>
            </a:r>
          </a:p>
          <a:p>
            <a:pPr algn="just">
              <a:lnSpc>
                <a:spcPct val="150000"/>
              </a:lnSpc>
            </a:pPr>
            <a:r>
              <a:rPr lang="it-IT" sz="2000" dirty="0"/>
              <a:t>a.1.2) Lavoratore assunto tra l’1 e il 15 del mese (compresi) non più occupato il 1° giorno del 3° mese successivo: il contributo contrattuale non è dovuto a Prevedi.</a:t>
            </a:r>
          </a:p>
          <a:p>
            <a:pPr algn="just">
              <a:lnSpc>
                <a:spcPct val="150000"/>
              </a:lnSpc>
            </a:pPr>
            <a:endParaRPr lang="it-IT" sz="2000" b="1" dirty="0">
              <a:solidFill>
                <a:srgbClr val="006CB1"/>
              </a:solidFill>
              <a:latin typeface="Arial" panose="020B0604020202020204" pitchFamily="34" charset="0"/>
              <a:cs typeface="Arial" panose="020B0604020202020204" pitchFamily="34" charset="0"/>
            </a:endParaRPr>
          </a:p>
          <a:p>
            <a:pPr algn="just">
              <a:lnSpc>
                <a:spcPct val="150000"/>
              </a:lnSpc>
            </a:pPr>
            <a:endParaRPr lang="it-IT" b="1" dirty="0">
              <a:solidFill>
                <a:srgbClr val="006CB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9646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BAF12-8C43-6514-D275-033ACE91036E}"/>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0B81794C-AB74-6182-5E1D-7124A7F536D8}"/>
              </a:ext>
            </a:extLst>
          </p:cNvPr>
          <p:cNvPicPr>
            <a:picLocks noChangeAspect="1"/>
          </p:cNvPicPr>
          <p:nvPr/>
        </p:nvPicPr>
        <p:blipFill>
          <a:blip r:embed="rId2"/>
          <a:stretch>
            <a:fillRect/>
          </a:stretch>
        </p:blipFill>
        <p:spPr>
          <a:xfrm>
            <a:off x="-63374" y="-34553"/>
            <a:ext cx="12255374" cy="6858000"/>
          </a:xfrm>
          <a:prstGeom prst="rect">
            <a:avLst/>
          </a:prstGeom>
        </p:spPr>
      </p:pic>
      <p:sp>
        <p:nvSpPr>
          <p:cNvPr id="7" name="CasellaDiTesto 6">
            <a:extLst>
              <a:ext uri="{FF2B5EF4-FFF2-40B4-BE49-F238E27FC236}">
                <a16:creationId xmlns:a16="http://schemas.microsoft.com/office/drawing/2014/main" id="{77B92519-1916-3D65-50C7-0881F08B94CC}"/>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CF0ECD3E-7703-1167-8FB2-D1679821C06D}"/>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50BA5B9F-BD8E-AA22-B35A-D686CD893723}"/>
              </a:ext>
            </a:extLst>
          </p:cNvPr>
          <p:cNvSpPr txBox="1"/>
          <p:nvPr/>
        </p:nvSpPr>
        <p:spPr>
          <a:xfrm>
            <a:off x="145405" y="-250068"/>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ACCORDO del 4 luglio 2025</a:t>
            </a:r>
          </a:p>
        </p:txBody>
      </p:sp>
      <p:sp>
        <p:nvSpPr>
          <p:cNvPr id="2" name="CasellaDiTesto 1">
            <a:extLst>
              <a:ext uri="{FF2B5EF4-FFF2-40B4-BE49-F238E27FC236}">
                <a16:creationId xmlns:a16="http://schemas.microsoft.com/office/drawing/2014/main" id="{E5175476-8FA4-C88A-4F07-8C176696DCAB}"/>
              </a:ext>
            </a:extLst>
          </p:cNvPr>
          <p:cNvSpPr txBox="1"/>
          <p:nvPr/>
        </p:nvSpPr>
        <p:spPr>
          <a:xfrm>
            <a:off x="285700" y="600877"/>
            <a:ext cx="11241520" cy="5534849"/>
          </a:xfrm>
          <a:prstGeom prst="rect">
            <a:avLst/>
          </a:prstGeom>
          <a:noFill/>
        </p:spPr>
        <p:txBody>
          <a:bodyPr wrap="square" rtlCol="0">
            <a:spAutoFit/>
          </a:bodyPr>
          <a:lstStyle/>
          <a:p>
            <a:pPr algn="just">
              <a:lnSpc>
                <a:spcPct val="150000"/>
              </a:lnSpc>
            </a:pPr>
            <a:r>
              <a:rPr lang="it-IT" sz="2400" b="1" dirty="0">
                <a:solidFill>
                  <a:srgbClr val="006CB1"/>
                </a:solidFill>
                <a:latin typeface="Arial" panose="020B0604020202020204" pitchFamily="34" charset="0"/>
                <a:cs typeface="Arial" panose="020B0604020202020204" pitchFamily="34" charset="0"/>
              </a:rPr>
              <a:t>a.1) Il lavoratore non attiva aliquote volontarie nei primi tre mesi dall’assunzione (slide 2)</a:t>
            </a:r>
          </a:p>
          <a:p>
            <a:pPr algn="just">
              <a:lnSpc>
                <a:spcPct val="150000"/>
              </a:lnSpc>
            </a:pPr>
            <a:r>
              <a:rPr lang="it-IT" sz="2000" dirty="0"/>
              <a:t>a.1.3) Lavoratore assunto tra il 16 e l’ultimo giorno del mese (compresi) ancora occupato il 15 del 3° mese successivo: il contributo contrattuale è dovuto a Prevedi fin dall’assunzione e va dichiarato con la denuncia contributiva di competenza del 3° mese successivo all’assunzione (che va trasmessa alla cassa edile nel 4° mese successivo all’assunzione). </a:t>
            </a:r>
            <a:r>
              <a:rPr lang="it-IT" sz="1600" dirty="0"/>
              <a:t>Esempio: lavoratore assunto tra il 16 e il 31 ottobre 2025: se ancora occupato il 15 gennaio 2026 il contributo contrattuale è dovuto fin dall’assunzione e va dichiarato con la denuncia di competenza di gennaio 2026, da trasmettere alla cassa edile a febbraio 2026.</a:t>
            </a:r>
          </a:p>
          <a:p>
            <a:pPr algn="just">
              <a:lnSpc>
                <a:spcPct val="150000"/>
              </a:lnSpc>
            </a:pPr>
            <a:r>
              <a:rPr lang="it-IT" sz="2000" dirty="0"/>
              <a:t>a.1.4) Lavoratore assunto tra il 16 e l’ultimo giorno del mese (compresi) non più occupato il 15 del 3° mese successivo: il contributo contrattuale non è dovuto a Prevedi.</a:t>
            </a:r>
          </a:p>
          <a:p>
            <a:pPr algn="just">
              <a:lnSpc>
                <a:spcPct val="150000"/>
              </a:lnSpc>
            </a:pPr>
            <a:endParaRPr lang="it-IT" sz="2000" b="1" dirty="0">
              <a:solidFill>
                <a:srgbClr val="006CB1"/>
              </a:solidFill>
              <a:latin typeface="Arial" panose="020B0604020202020204" pitchFamily="34" charset="0"/>
              <a:cs typeface="Arial" panose="020B0604020202020204" pitchFamily="34" charset="0"/>
            </a:endParaRPr>
          </a:p>
          <a:p>
            <a:pPr algn="just">
              <a:lnSpc>
                <a:spcPct val="150000"/>
              </a:lnSpc>
            </a:pPr>
            <a:endParaRPr lang="it-IT" b="1" dirty="0">
              <a:solidFill>
                <a:srgbClr val="006CB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0645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49473-F86E-D0F6-2C57-110D5D25D2EF}"/>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42604859-C304-CEB7-75F6-EF69AD668FBD}"/>
              </a:ext>
            </a:extLst>
          </p:cNvPr>
          <p:cNvPicPr>
            <a:picLocks noChangeAspect="1"/>
          </p:cNvPicPr>
          <p:nvPr/>
        </p:nvPicPr>
        <p:blipFill>
          <a:blip r:embed="rId2"/>
          <a:stretch>
            <a:fillRect/>
          </a:stretch>
        </p:blipFill>
        <p:spPr>
          <a:xfrm>
            <a:off x="-63374" y="-34553"/>
            <a:ext cx="12255374" cy="6858000"/>
          </a:xfrm>
          <a:prstGeom prst="rect">
            <a:avLst/>
          </a:prstGeom>
        </p:spPr>
      </p:pic>
      <p:sp>
        <p:nvSpPr>
          <p:cNvPr id="7" name="CasellaDiTesto 6">
            <a:extLst>
              <a:ext uri="{FF2B5EF4-FFF2-40B4-BE49-F238E27FC236}">
                <a16:creationId xmlns:a16="http://schemas.microsoft.com/office/drawing/2014/main" id="{1E2BE145-5D0B-E8DB-55DE-5AF67DD06916}"/>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6228135B-B8C3-F416-7E50-D8F7B98E6260}"/>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DC91D107-87B1-703A-BED7-38FA93BFE548}"/>
              </a:ext>
            </a:extLst>
          </p:cNvPr>
          <p:cNvSpPr txBox="1"/>
          <p:nvPr/>
        </p:nvSpPr>
        <p:spPr>
          <a:xfrm>
            <a:off x="174901" y="-310604"/>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ACCORDO del 4 luglio 2025</a:t>
            </a:r>
          </a:p>
        </p:txBody>
      </p:sp>
      <p:sp>
        <p:nvSpPr>
          <p:cNvPr id="2" name="CasellaDiTesto 1">
            <a:extLst>
              <a:ext uri="{FF2B5EF4-FFF2-40B4-BE49-F238E27FC236}">
                <a16:creationId xmlns:a16="http://schemas.microsoft.com/office/drawing/2014/main" id="{EDCC28A2-8663-EECC-0D89-8F2269DB69A7}"/>
              </a:ext>
            </a:extLst>
          </p:cNvPr>
          <p:cNvSpPr txBox="1"/>
          <p:nvPr/>
        </p:nvSpPr>
        <p:spPr>
          <a:xfrm>
            <a:off x="108642" y="342093"/>
            <a:ext cx="11661856" cy="6088846"/>
          </a:xfrm>
          <a:prstGeom prst="rect">
            <a:avLst/>
          </a:prstGeom>
          <a:noFill/>
        </p:spPr>
        <p:txBody>
          <a:bodyPr wrap="square" rtlCol="0">
            <a:spAutoFit/>
          </a:bodyPr>
          <a:lstStyle/>
          <a:p>
            <a:pPr algn="just">
              <a:lnSpc>
                <a:spcPct val="150000"/>
              </a:lnSpc>
            </a:pPr>
            <a:r>
              <a:rPr lang="it-IT" sz="2400" b="1" dirty="0">
                <a:solidFill>
                  <a:srgbClr val="006CB1"/>
                </a:solidFill>
                <a:latin typeface="Arial" panose="020B0604020202020204" pitchFamily="34" charset="0"/>
                <a:cs typeface="Arial" panose="020B0604020202020204" pitchFamily="34" charset="0"/>
              </a:rPr>
              <a:t>a.2) Il lavoratore attiva aliquote volontarie nei primi tre mesi dall’assunzione</a:t>
            </a:r>
          </a:p>
          <a:p>
            <a:pPr algn="just">
              <a:lnSpc>
                <a:spcPct val="150000"/>
              </a:lnSpc>
            </a:pPr>
            <a:r>
              <a:rPr lang="it-IT" sz="2000" dirty="0"/>
              <a:t>a.2.1) Lavoratore assunto tra l’1 e il 15 del mese (compresi) che attivi aliquote volontarie entro il 1° giorno del 3° mese successivo. </a:t>
            </a:r>
          </a:p>
          <a:p>
            <a:pPr algn="just">
              <a:lnSpc>
                <a:spcPct val="150000"/>
              </a:lnSpc>
            </a:pPr>
            <a:r>
              <a:rPr lang="it-IT" sz="2000" dirty="0"/>
              <a:t>Oppure </a:t>
            </a:r>
          </a:p>
          <a:p>
            <a:pPr algn="just">
              <a:lnSpc>
                <a:spcPct val="150000"/>
              </a:lnSpc>
            </a:pPr>
            <a:r>
              <a:rPr lang="it-IT" sz="2000" dirty="0"/>
              <a:t>a.2.2) Lavoratore assunto tra il 16 e l’ultimo giorno del mese (compresi) che attivi aliquote volontarie entro il 15 del 3° mese successivo.</a:t>
            </a:r>
          </a:p>
          <a:p>
            <a:pPr algn="just">
              <a:lnSpc>
                <a:spcPct val="150000"/>
              </a:lnSpc>
            </a:pPr>
            <a:endParaRPr lang="it-IT" sz="2000" dirty="0"/>
          </a:p>
          <a:p>
            <a:pPr algn="just">
              <a:lnSpc>
                <a:spcPct val="150000"/>
              </a:lnSpc>
            </a:pPr>
            <a:r>
              <a:rPr lang="it-IT" sz="2000" dirty="0"/>
              <a:t>In entrambi i casi il contributo contrattuale a Prevedi è dovuto fin dall’assunzione e va dichiarato con la denuncia contributiva di competenza del mese in cui il lavoratore ha attivato le aliquote contributive volontarie (che va trasmessa alla cassa edile nel mese successivo). </a:t>
            </a:r>
          </a:p>
          <a:p>
            <a:pPr algn="just">
              <a:lnSpc>
                <a:spcPct val="150000"/>
              </a:lnSpc>
            </a:pPr>
            <a:endParaRPr lang="it-IT" sz="2000" dirty="0"/>
          </a:p>
          <a:p>
            <a:pPr algn="just">
              <a:lnSpc>
                <a:spcPct val="150000"/>
              </a:lnSpc>
            </a:pPr>
            <a:endParaRPr lang="it-IT" sz="2000" b="1" dirty="0">
              <a:solidFill>
                <a:srgbClr val="006CB1"/>
              </a:solidFill>
              <a:latin typeface="Arial" panose="020B0604020202020204" pitchFamily="34" charset="0"/>
              <a:cs typeface="Arial" panose="020B0604020202020204" pitchFamily="34" charset="0"/>
            </a:endParaRPr>
          </a:p>
          <a:p>
            <a:pPr algn="just">
              <a:lnSpc>
                <a:spcPct val="150000"/>
              </a:lnSpc>
            </a:pPr>
            <a:endParaRPr lang="it-IT" b="1" dirty="0">
              <a:solidFill>
                <a:srgbClr val="006CB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920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0529D-0CEF-4A27-51A7-E27A106CA03D}"/>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95A8E6A1-534D-CE98-DEF5-E4493AA64806}"/>
              </a:ext>
            </a:extLst>
          </p:cNvPr>
          <p:cNvPicPr>
            <a:picLocks noChangeAspect="1"/>
          </p:cNvPicPr>
          <p:nvPr/>
        </p:nvPicPr>
        <p:blipFill>
          <a:blip r:embed="rId2"/>
          <a:stretch>
            <a:fillRect/>
          </a:stretch>
        </p:blipFill>
        <p:spPr>
          <a:xfrm>
            <a:off x="-63374" y="0"/>
            <a:ext cx="12255374" cy="6858000"/>
          </a:xfrm>
          <a:prstGeom prst="rect">
            <a:avLst/>
          </a:prstGeom>
        </p:spPr>
      </p:pic>
      <p:sp>
        <p:nvSpPr>
          <p:cNvPr id="7" name="CasellaDiTesto 6">
            <a:extLst>
              <a:ext uri="{FF2B5EF4-FFF2-40B4-BE49-F238E27FC236}">
                <a16:creationId xmlns:a16="http://schemas.microsoft.com/office/drawing/2014/main" id="{5C2E8A32-A67E-D5D3-671C-2D326319A7FB}"/>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6BD086BA-63FC-053D-C31C-4828E602F8F0}"/>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6AB4B0B3-33BE-8FC3-B74A-1D87A7714C07}"/>
              </a:ext>
            </a:extLst>
          </p:cNvPr>
          <p:cNvSpPr txBox="1"/>
          <p:nvPr/>
        </p:nvSpPr>
        <p:spPr>
          <a:xfrm>
            <a:off x="274489" y="-263581"/>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ACCORDO del 4 luglio 2025</a:t>
            </a:r>
          </a:p>
        </p:txBody>
      </p:sp>
      <p:sp>
        <p:nvSpPr>
          <p:cNvPr id="2" name="CasellaDiTesto 1">
            <a:extLst>
              <a:ext uri="{FF2B5EF4-FFF2-40B4-BE49-F238E27FC236}">
                <a16:creationId xmlns:a16="http://schemas.microsoft.com/office/drawing/2014/main" id="{CA6685EB-45BC-D3E5-5BD6-F616394A9E0A}"/>
              </a:ext>
            </a:extLst>
          </p:cNvPr>
          <p:cNvSpPr txBox="1"/>
          <p:nvPr/>
        </p:nvSpPr>
        <p:spPr>
          <a:xfrm>
            <a:off x="274489" y="684204"/>
            <a:ext cx="11241520" cy="3503523"/>
          </a:xfrm>
          <a:prstGeom prst="rect">
            <a:avLst/>
          </a:prstGeom>
          <a:noFill/>
        </p:spPr>
        <p:txBody>
          <a:bodyPr wrap="square" rtlCol="0">
            <a:spAutoFit/>
          </a:bodyPr>
          <a:lstStyle/>
          <a:p>
            <a:pPr algn="ctr">
              <a:lnSpc>
                <a:spcPct val="150000"/>
              </a:lnSpc>
            </a:pPr>
            <a:r>
              <a:rPr lang="it-IT" sz="2600" b="1" dirty="0">
                <a:solidFill>
                  <a:srgbClr val="006CB1"/>
                </a:solidFill>
                <a:latin typeface="Arial" panose="020B0604020202020204" pitchFamily="34" charset="0"/>
                <a:cs typeface="Arial" panose="020B0604020202020204" pitchFamily="34" charset="0"/>
              </a:rPr>
              <a:t>Caso b) Lavoratore già iscritto a Prevedi con </a:t>
            </a:r>
          </a:p>
          <a:p>
            <a:pPr algn="ctr">
              <a:lnSpc>
                <a:spcPct val="150000"/>
              </a:lnSpc>
            </a:pPr>
            <a:r>
              <a:rPr lang="it-IT" sz="2600" b="1" dirty="0">
                <a:solidFill>
                  <a:srgbClr val="006CB1"/>
                </a:solidFill>
                <a:latin typeface="Arial" panose="020B0604020202020204" pitchFamily="34" charset="0"/>
                <a:cs typeface="Arial" panose="020B0604020202020204" pitchFamily="34" charset="0"/>
              </a:rPr>
              <a:t>aliquote contributive volontarie </a:t>
            </a:r>
          </a:p>
          <a:p>
            <a:pPr algn="ctr">
              <a:lnSpc>
                <a:spcPct val="150000"/>
              </a:lnSpc>
            </a:pPr>
            <a:r>
              <a:rPr lang="it-IT" sz="2000" b="1" dirty="0">
                <a:solidFill>
                  <a:srgbClr val="006CB1"/>
                </a:solidFill>
                <a:latin typeface="Arial" panose="020B0604020202020204" pitchFamily="34" charset="0"/>
                <a:cs typeface="Arial" panose="020B0604020202020204" pitchFamily="34" charset="0"/>
              </a:rPr>
              <a:t>(anche se le sospende successivamente all’assunzione)</a:t>
            </a:r>
          </a:p>
          <a:p>
            <a:pPr algn="just">
              <a:lnSpc>
                <a:spcPct val="150000"/>
              </a:lnSpc>
            </a:pPr>
            <a:endParaRPr lang="it-IT" sz="2400" b="1" dirty="0">
              <a:solidFill>
                <a:srgbClr val="006CB1"/>
              </a:solidFill>
              <a:latin typeface="Arial" panose="020B0604020202020204" pitchFamily="34" charset="0"/>
              <a:cs typeface="Arial" panose="020B0604020202020204" pitchFamily="34" charset="0"/>
            </a:endParaRPr>
          </a:p>
          <a:p>
            <a:pPr algn="just">
              <a:lnSpc>
                <a:spcPct val="150000"/>
              </a:lnSpc>
            </a:pPr>
            <a:r>
              <a:rPr lang="it-IT" b="1" dirty="0">
                <a:solidFill>
                  <a:srgbClr val="006CB1"/>
                </a:solidFill>
                <a:latin typeface="Arial" panose="020B0604020202020204" pitchFamily="34" charset="0"/>
                <a:cs typeface="Arial" panose="020B0604020202020204" pitchFamily="34" charset="0"/>
              </a:rPr>
              <a:t>Il contributo contrattuale a Prevedi è dovuto fin dall’assunzione e va dichiarato con la denuncia contributiva di competenza del mese di assunzione (che va inviata alla cassa edile nel mese successivo a quello di assunzione)</a:t>
            </a:r>
          </a:p>
        </p:txBody>
      </p:sp>
    </p:spTree>
    <p:extLst>
      <p:ext uri="{BB962C8B-B14F-4D97-AF65-F5344CB8AC3E}">
        <p14:creationId xmlns:p14="http://schemas.microsoft.com/office/powerpoint/2010/main" val="1234467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C049D-C4D8-1A8C-DACB-0A65D0931DB7}"/>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0BF76A2E-ED92-0744-658A-F1FAB4DC903D}"/>
              </a:ext>
            </a:extLst>
          </p:cNvPr>
          <p:cNvPicPr>
            <a:picLocks noChangeAspect="1"/>
          </p:cNvPicPr>
          <p:nvPr/>
        </p:nvPicPr>
        <p:blipFill>
          <a:blip r:embed="rId2"/>
          <a:stretch>
            <a:fillRect/>
          </a:stretch>
        </p:blipFill>
        <p:spPr>
          <a:xfrm>
            <a:off x="-63374" y="0"/>
            <a:ext cx="12255374" cy="6858000"/>
          </a:xfrm>
          <a:prstGeom prst="rect">
            <a:avLst/>
          </a:prstGeom>
        </p:spPr>
      </p:pic>
      <p:sp>
        <p:nvSpPr>
          <p:cNvPr id="7" name="CasellaDiTesto 6">
            <a:extLst>
              <a:ext uri="{FF2B5EF4-FFF2-40B4-BE49-F238E27FC236}">
                <a16:creationId xmlns:a16="http://schemas.microsoft.com/office/drawing/2014/main" id="{2EEE1DAC-6F88-9201-57BA-975823DA1D69}"/>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3B151E22-FB68-DE52-D6C4-6A4F63B9FBEA}"/>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9FA29008-5247-7431-80E2-194EDFBC1F50}"/>
              </a:ext>
            </a:extLst>
          </p:cNvPr>
          <p:cNvSpPr txBox="1"/>
          <p:nvPr/>
        </p:nvSpPr>
        <p:spPr>
          <a:xfrm>
            <a:off x="274489" y="-263581"/>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ACCORDO del 4 luglio 2025</a:t>
            </a:r>
          </a:p>
        </p:txBody>
      </p:sp>
      <p:sp>
        <p:nvSpPr>
          <p:cNvPr id="2" name="CasellaDiTesto 1">
            <a:extLst>
              <a:ext uri="{FF2B5EF4-FFF2-40B4-BE49-F238E27FC236}">
                <a16:creationId xmlns:a16="http://schemas.microsoft.com/office/drawing/2014/main" id="{A110188F-49F2-2A79-2912-AC677EA86C21}"/>
              </a:ext>
            </a:extLst>
          </p:cNvPr>
          <p:cNvSpPr txBox="1"/>
          <p:nvPr/>
        </p:nvSpPr>
        <p:spPr>
          <a:xfrm>
            <a:off x="274488" y="354399"/>
            <a:ext cx="11532015" cy="1610697"/>
          </a:xfrm>
          <a:prstGeom prst="rect">
            <a:avLst/>
          </a:prstGeom>
          <a:noFill/>
        </p:spPr>
        <p:txBody>
          <a:bodyPr wrap="square" rtlCol="0">
            <a:spAutoFit/>
          </a:bodyPr>
          <a:lstStyle/>
          <a:p>
            <a:pPr algn="ctr">
              <a:lnSpc>
                <a:spcPct val="150000"/>
              </a:lnSpc>
            </a:pPr>
            <a:r>
              <a:rPr lang="it-IT" sz="2800" b="1" dirty="0">
                <a:solidFill>
                  <a:srgbClr val="006CB1"/>
                </a:solidFill>
                <a:latin typeface="Arial" panose="020B0604020202020204" pitchFamily="34" charset="0"/>
                <a:cs typeface="Arial" panose="020B0604020202020204" pitchFamily="34" charset="0"/>
              </a:rPr>
              <a:t>Implicazioni</a:t>
            </a:r>
            <a:r>
              <a:rPr lang="it-IT" sz="3200" b="1" dirty="0">
                <a:solidFill>
                  <a:srgbClr val="006CB1"/>
                </a:solidFill>
                <a:latin typeface="Arial" panose="020B0604020202020204" pitchFamily="34" charset="0"/>
                <a:cs typeface="Arial" panose="020B0604020202020204" pitchFamily="34" charset="0"/>
              </a:rPr>
              <a:t> operative per la cassa edile </a:t>
            </a:r>
            <a:r>
              <a:rPr lang="it-IT" sz="2800" b="1" dirty="0">
                <a:solidFill>
                  <a:srgbClr val="006CB1"/>
                </a:solidFill>
                <a:latin typeface="Arial" panose="020B0604020202020204" pitchFamily="34" charset="0"/>
                <a:cs typeface="Arial" panose="020B0604020202020204" pitchFamily="34" charset="0"/>
              </a:rPr>
              <a:t>(slide 1)</a:t>
            </a:r>
          </a:p>
          <a:p>
            <a:pPr algn="just">
              <a:lnSpc>
                <a:spcPct val="150000"/>
              </a:lnSpc>
            </a:pPr>
            <a:r>
              <a:rPr lang="it-IT" b="1" dirty="0">
                <a:solidFill>
                  <a:srgbClr val="006CB1"/>
                </a:solidFill>
                <a:latin typeface="Arial" panose="020B0604020202020204" pitchFamily="34" charset="0"/>
                <a:cs typeface="Arial" panose="020B0604020202020204" pitchFamily="34" charset="0"/>
              </a:rPr>
              <a:t>Il sistema informativo della cassa edile esegue i seguenti controlli sulla denuncia contributiva:</a:t>
            </a:r>
          </a:p>
          <a:p>
            <a:pPr marL="342900" indent="-342900" algn="just">
              <a:lnSpc>
                <a:spcPct val="150000"/>
              </a:lnSpc>
              <a:buAutoNum type="arabicParenR"/>
            </a:pPr>
            <a:endParaRPr lang="it-IT" b="1" dirty="0">
              <a:solidFill>
                <a:srgbClr val="006CB1"/>
              </a:solidFill>
              <a:latin typeface="Arial" panose="020B0604020202020204" pitchFamily="34" charset="0"/>
              <a:cs typeface="Arial" panose="020B0604020202020204" pitchFamily="34" charset="0"/>
            </a:endParaRPr>
          </a:p>
        </p:txBody>
      </p:sp>
      <p:pic>
        <p:nvPicPr>
          <p:cNvPr id="4" name="Immagine 3" descr="Immagine che contiene testo, schermata, Carattere, numero&#10;&#10;Il contenuto generato dall'IA potrebbe non essere corretto.">
            <a:extLst>
              <a:ext uri="{FF2B5EF4-FFF2-40B4-BE49-F238E27FC236}">
                <a16:creationId xmlns:a16="http://schemas.microsoft.com/office/drawing/2014/main" id="{857BF9F5-7F5B-51D6-DA13-A020F264AF2D}"/>
              </a:ext>
            </a:extLst>
          </p:cNvPr>
          <p:cNvPicPr>
            <a:picLocks noChangeAspect="1"/>
          </p:cNvPicPr>
          <p:nvPr/>
        </p:nvPicPr>
        <p:blipFill>
          <a:blip r:embed="rId4"/>
          <a:stretch>
            <a:fillRect/>
          </a:stretch>
        </p:blipFill>
        <p:spPr>
          <a:xfrm>
            <a:off x="274487" y="1566400"/>
            <a:ext cx="11532014" cy="3440166"/>
          </a:xfrm>
          <a:prstGeom prst="rect">
            <a:avLst/>
          </a:prstGeom>
        </p:spPr>
      </p:pic>
    </p:spTree>
    <p:extLst>
      <p:ext uri="{BB962C8B-B14F-4D97-AF65-F5344CB8AC3E}">
        <p14:creationId xmlns:p14="http://schemas.microsoft.com/office/powerpoint/2010/main" val="3102152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BAB5B-1D90-44E7-3378-8155E3CBAE79}"/>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6546028E-484E-2A4D-53B0-9BFDA61B75F7}"/>
              </a:ext>
            </a:extLst>
          </p:cNvPr>
          <p:cNvPicPr>
            <a:picLocks noChangeAspect="1"/>
          </p:cNvPicPr>
          <p:nvPr/>
        </p:nvPicPr>
        <p:blipFill>
          <a:blip r:embed="rId2"/>
          <a:stretch>
            <a:fillRect/>
          </a:stretch>
        </p:blipFill>
        <p:spPr>
          <a:xfrm>
            <a:off x="-63374" y="0"/>
            <a:ext cx="12255374" cy="6858000"/>
          </a:xfrm>
          <a:prstGeom prst="rect">
            <a:avLst/>
          </a:prstGeom>
        </p:spPr>
      </p:pic>
      <p:sp>
        <p:nvSpPr>
          <p:cNvPr id="7" name="CasellaDiTesto 6">
            <a:extLst>
              <a:ext uri="{FF2B5EF4-FFF2-40B4-BE49-F238E27FC236}">
                <a16:creationId xmlns:a16="http://schemas.microsoft.com/office/drawing/2014/main" id="{BF506E50-35D7-BE42-1DDC-8F3C8CE3EAAB}"/>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7CE50839-F782-9213-81C3-0936D74D02BD}"/>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38C7C49D-0EAB-8D57-FDDE-FD2F38D54BEB}"/>
              </a:ext>
            </a:extLst>
          </p:cNvPr>
          <p:cNvSpPr txBox="1"/>
          <p:nvPr/>
        </p:nvSpPr>
        <p:spPr>
          <a:xfrm>
            <a:off x="274489" y="-263581"/>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ACCORDO del 4 luglio 2025</a:t>
            </a:r>
          </a:p>
        </p:txBody>
      </p:sp>
      <p:sp>
        <p:nvSpPr>
          <p:cNvPr id="2" name="CasellaDiTesto 1">
            <a:extLst>
              <a:ext uri="{FF2B5EF4-FFF2-40B4-BE49-F238E27FC236}">
                <a16:creationId xmlns:a16="http://schemas.microsoft.com/office/drawing/2014/main" id="{BC740496-CE53-713D-509C-8C6FE1A37022}"/>
              </a:ext>
            </a:extLst>
          </p:cNvPr>
          <p:cNvSpPr txBox="1"/>
          <p:nvPr/>
        </p:nvSpPr>
        <p:spPr>
          <a:xfrm>
            <a:off x="109601" y="211594"/>
            <a:ext cx="11532015" cy="4750018"/>
          </a:xfrm>
          <a:prstGeom prst="rect">
            <a:avLst/>
          </a:prstGeom>
          <a:noFill/>
        </p:spPr>
        <p:txBody>
          <a:bodyPr wrap="square" rtlCol="0">
            <a:spAutoFit/>
          </a:bodyPr>
          <a:lstStyle/>
          <a:p>
            <a:pPr algn="ctr">
              <a:lnSpc>
                <a:spcPct val="150000"/>
              </a:lnSpc>
            </a:pPr>
            <a:r>
              <a:rPr lang="it-IT" sz="2800" b="1" dirty="0">
                <a:solidFill>
                  <a:srgbClr val="006CB1"/>
                </a:solidFill>
                <a:latin typeface="Arial" panose="020B0604020202020204" pitchFamily="34" charset="0"/>
                <a:cs typeface="Arial" panose="020B0604020202020204" pitchFamily="34" charset="0"/>
              </a:rPr>
              <a:t>Implicazioni</a:t>
            </a:r>
            <a:r>
              <a:rPr lang="it-IT" sz="3200" b="1" dirty="0">
                <a:solidFill>
                  <a:srgbClr val="006CB1"/>
                </a:solidFill>
                <a:latin typeface="Arial" panose="020B0604020202020204" pitchFamily="34" charset="0"/>
                <a:cs typeface="Arial" panose="020B0604020202020204" pitchFamily="34" charset="0"/>
              </a:rPr>
              <a:t> operative per la cassa edile </a:t>
            </a:r>
            <a:r>
              <a:rPr lang="it-IT" sz="2800" b="1" dirty="0">
                <a:solidFill>
                  <a:srgbClr val="006CB1"/>
                </a:solidFill>
                <a:latin typeface="Arial" panose="020B0604020202020204" pitchFamily="34" charset="0"/>
                <a:cs typeface="Arial" panose="020B0604020202020204" pitchFamily="34" charset="0"/>
              </a:rPr>
              <a:t>(slide 2)</a:t>
            </a:r>
          </a:p>
          <a:p>
            <a:pPr algn="ctr">
              <a:lnSpc>
                <a:spcPct val="150000"/>
              </a:lnSpc>
            </a:pPr>
            <a:r>
              <a:rPr lang="it-IT" b="1" spc="-100" dirty="0">
                <a:solidFill>
                  <a:srgbClr val="006CB1"/>
                </a:solidFill>
                <a:latin typeface="Arial" panose="020B0604020202020204" pitchFamily="34" charset="0"/>
                <a:cs typeface="Arial" panose="020B0604020202020204" pitchFamily="34" charset="0"/>
              </a:rPr>
              <a:t>La Cassa edile invia a Prevedi il flusso di adesione contrattuale solo al verificarsi di </a:t>
            </a:r>
            <a:r>
              <a:rPr lang="it-IT" b="1" u="sng" spc="-100" dirty="0">
                <a:solidFill>
                  <a:srgbClr val="FF0000"/>
                </a:solidFill>
                <a:latin typeface="Arial" panose="020B0604020202020204" pitchFamily="34" charset="0"/>
                <a:cs typeface="Arial" panose="020B0604020202020204" pitchFamily="34" charset="0"/>
              </a:rPr>
              <a:t>entrambe</a:t>
            </a:r>
            <a:r>
              <a:rPr lang="it-IT" b="1" spc="-100" dirty="0">
                <a:solidFill>
                  <a:srgbClr val="006CB1"/>
                </a:solidFill>
                <a:latin typeface="Arial" panose="020B0604020202020204" pitchFamily="34" charset="0"/>
                <a:cs typeface="Arial" panose="020B0604020202020204" pitchFamily="34" charset="0"/>
              </a:rPr>
              <a:t> le seguenti condizioni</a:t>
            </a:r>
            <a:r>
              <a:rPr lang="it-IT" b="1" dirty="0">
                <a:solidFill>
                  <a:srgbClr val="006CB1"/>
                </a:solidFill>
                <a:latin typeface="Arial" panose="020B0604020202020204" pitchFamily="34" charset="0"/>
                <a:cs typeface="Arial" panose="020B0604020202020204" pitchFamily="34" charset="0"/>
              </a:rPr>
              <a:t>:</a:t>
            </a:r>
          </a:p>
          <a:p>
            <a:pPr>
              <a:lnSpc>
                <a:spcPct val="150000"/>
              </a:lnSpc>
            </a:pPr>
            <a:r>
              <a:rPr lang="it-IT" b="1" dirty="0">
                <a:solidFill>
                  <a:srgbClr val="006CB1"/>
                </a:solidFill>
                <a:latin typeface="Arial" panose="020B0604020202020204" pitchFamily="34" charset="0"/>
                <a:cs typeface="Arial" panose="020B0604020202020204" pitchFamily="34" charset="0"/>
              </a:rPr>
              <a:t>- il lavoratore non è già iscritto a Prevedi </a:t>
            </a:r>
          </a:p>
          <a:p>
            <a:pPr>
              <a:lnSpc>
                <a:spcPct val="150000"/>
              </a:lnSpc>
            </a:pPr>
            <a:r>
              <a:rPr lang="it-IT" b="1" dirty="0">
                <a:solidFill>
                  <a:srgbClr val="006CB1"/>
                </a:solidFill>
                <a:latin typeface="Arial" panose="020B0604020202020204" pitchFamily="34" charset="0"/>
                <a:cs typeface="Arial" panose="020B0604020202020204" pitchFamily="34" charset="0"/>
              </a:rPr>
              <a:t>- Il lavoratore matura il contributo contrattuale ai sensi dell’Accordo del 4 luglio 2025</a:t>
            </a:r>
          </a:p>
          <a:p>
            <a:pPr algn="ctr">
              <a:lnSpc>
                <a:spcPct val="150000"/>
              </a:lnSpc>
            </a:pPr>
            <a:endParaRPr lang="it-IT" sz="500" b="1" dirty="0">
              <a:solidFill>
                <a:srgbClr val="006CB1"/>
              </a:solidFill>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ü"/>
            </a:pPr>
            <a:r>
              <a:rPr lang="it-IT" spc="-100" dirty="0">
                <a:solidFill>
                  <a:srgbClr val="006CB1"/>
                </a:solidFill>
                <a:latin typeface="Arial" panose="020B0604020202020204" pitchFamily="34" charset="0"/>
                <a:cs typeface="Arial" panose="020B0604020202020204" pitchFamily="34" charset="0"/>
              </a:rPr>
              <a:t>Se la cassa edile è in possesso di modulo in cui il lavoratore ha attivato, disattivato o modificato le aliquote contributive con decorrenza successiva a quella risultante dal database di Prevedi (consultabile tramite la funzionalità «consulta aliquote»), deve inviare a Prevedi tale modulo, affinché il Fondo possa registrare tempestivamente la variazione contributiva.</a:t>
            </a:r>
          </a:p>
          <a:p>
            <a:pPr algn="just">
              <a:lnSpc>
                <a:spcPct val="150000"/>
              </a:lnSpc>
            </a:pPr>
            <a:endParaRPr lang="it-IT" sz="500" spc="-100" dirty="0">
              <a:solidFill>
                <a:srgbClr val="006CB1"/>
              </a:solidFill>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ü"/>
            </a:pPr>
            <a:r>
              <a:rPr lang="it-IT" spc="-100" dirty="0">
                <a:solidFill>
                  <a:srgbClr val="006CB1"/>
                </a:solidFill>
                <a:latin typeface="Arial" panose="020B0604020202020204" pitchFamily="34" charset="0"/>
                <a:cs typeface="Arial" panose="020B0604020202020204" pitchFamily="34" charset="0"/>
              </a:rPr>
              <a:t>Tacito conferimento del TFR: attualmente trasforma l’adesione contrattuale in adesione tacita; siamo in attesa di direttive Covip per comprendere come si armonizza la vecchia disciplina con la nuova «adesione automatica» prevista dalla legge di bilancio 2026</a:t>
            </a:r>
          </a:p>
        </p:txBody>
      </p:sp>
    </p:spTree>
    <p:extLst>
      <p:ext uri="{BB962C8B-B14F-4D97-AF65-F5344CB8AC3E}">
        <p14:creationId xmlns:p14="http://schemas.microsoft.com/office/powerpoint/2010/main" val="4093001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48D35-CBD8-B053-8204-C494A161528E}"/>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BFD3BC5F-50B3-8B62-BA0B-35129797EC4A}"/>
              </a:ext>
            </a:extLst>
          </p:cNvPr>
          <p:cNvPicPr>
            <a:picLocks noChangeAspect="1"/>
          </p:cNvPicPr>
          <p:nvPr/>
        </p:nvPicPr>
        <p:blipFill>
          <a:blip r:embed="rId2"/>
          <a:stretch>
            <a:fillRect/>
          </a:stretch>
        </p:blipFill>
        <p:spPr>
          <a:xfrm>
            <a:off x="-63374" y="0"/>
            <a:ext cx="12255374" cy="6858000"/>
          </a:xfrm>
          <a:prstGeom prst="rect">
            <a:avLst/>
          </a:prstGeom>
        </p:spPr>
      </p:pic>
      <p:sp>
        <p:nvSpPr>
          <p:cNvPr id="7" name="CasellaDiTesto 6">
            <a:extLst>
              <a:ext uri="{FF2B5EF4-FFF2-40B4-BE49-F238E27FC236}">
                <a16:creationId xmlns:a16="http://schemas.microsoft.com/office/drawing/2014/main" id="{3997DC9A-EE07-DEC4-C5AC-06CE7D466249}"/>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A9D8CE21-B37E-60B6-3760-3D9E5C1142EF}"/>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00FE269A-34BA-B4E5-5C46-5C0F48AC3953}"/>
              </a:ext>
            </a:extLst>
          </p:cNvPr>
          <p:cNvSpPr txBox="1"/>
          <p:nvPr/>
        </p:nvSpPr>
        <p:spPr>
          <a:xfrm>
            <a:off x="274489" y="-263581"/>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ACCORDO del 4 luglio 2025</a:t>
            </a:r>
          </a:p>
        </p:txBody>
      </p:sp>
      <p:sp>
        <p:nvSpPr>
          <p:cNvPr id="2" name="CasellaDiTesto 1">
            <a:extLst>
              <a:ext uri="{FF2B5EF4-FFF2-40B4-BE49-F238E27FC236}">
                <a16:creationId xmlns:a16="http://schemas.microsoft.com/office/drawing/2014/main" id="{D094C40E-1720-8C12-C145-379BC6BAB890}"/>
              </a:ext>
            </a:extLst>
          </p:cNvPr>
          <p:cNvSpPr txBox="1"/>
          <p:nvPr/>
        </p:nvSpPr>
        <p:spPr>
          <a:xfrm>
            <a:off x="274489" y="432231"/>
            <a:ext cx="11532015" cy="4634282"/>
          </a:xfrm>
          <a:prstGeom prst="rect">
            <a:avLst/>
          </a:prstGeom>
          <a:noFill/>
        </p:spPr>
        <p:txBody>
          <a:bodyPr wrap="square" rtlCol="0">
            <a:spAutoFit/>
          </a:bodyPr>
          <a:lstStyle/>
          <a:p>
            <a:pPr algn="ctr">
              <a:lnSpc>
                <a:spcPct val="150000"/>
              </a:lnSpc>
            </a:pPr>
            <a:r>
              <a:rPr lang="it-IT" sz="2800" b="1" spc="-100" dirty="0">
                <a:solidFill>
                  <a:srgbClr val="006CB1"/>
                </a:solidFill>
                <a:latin typeface="Arial" panose="020B0604020202020204" pitchFamily="34" charset="0"/>
                <a:cs typeface="Arial" panose="020B0604020202020204" pitchFamily="34" charset="0"/>
              </a:rPr>
              <a:t>Effetti dell’Accordo del 4 luglio sulle posizioni già associate a Prevedi</a:t>
            </a:r>
          </a:p>
          <a:p>
            <a:pPr algn="ctr">
              <a:lnSpc>
                <a:spcPct val="150000"/>
              </a:lnSpc>
            </a:pPr>
            <a:endParaRPr lang="it-IT" sz="1400" b="1" dirty="0">
              <a:solidFill>
                <a:srgbClr val="006CB1"/>
              </a:solidFill>
              <a:latin typeface="Arial" panose="020B0604020202020204" pitchFamily="34" charset="0"/>
              <a:cs typeface="Arial" panose="020B0604020202020204" pitchFamily="34" charset="0"/>
            </a:endParaRPr>
          </a:p>
          <a:p>
            <a:pPr algn="just">
              <a:lnSpc>
                <a:spcPct val="150000"/>
              </a:lnSpc>
            </a:pPr>
            <a:r>
              <a:rPr lang="it-IT" dirty="0">
                <a:solidFill>
                  <a:srgbClr val="006CB1"/>
                </a:solidFill>
                <a:latin typeface="Arial" panose="020B0604020202020204" pitchFamily="34" charset="0"/>
                <a:cs typeface="Arial" panose="020B0604020202020204" pitchFamily="34" charset="0"/>
              </a:rPr>
              <a:t>L’Accordo del 4 luglio si applica ad ogni lavoratore che inizi un nuovo rapporto di lavoro con un’azienda edile dopo il 1° ottobre 2025, anche quando fosse già stato, in precedenza, occupato presso altre aziende edili.</a:t>
            </a:r>
          </a:p>
          <a:p>
            <a:pPr algn="just">
              <a:lnSpc>
                <a:spcPct val="150000"/>
              </a:lnSpc>
            </a:pPr>
            <a:endParaRPr lang="it-IT" sz="1000" dirty="0">
              <a:solidFill>
                <a:srgbClr val="006CB1"/>
              </a:solidFill>
              <a:latin typeface="Arial" panose="020B0604020202020204" pitchFamily="34" charset="0"/>
              <a:cs typeface="Arial" panose="020B0604020202020204" pitchFamily="34" charset="0"/>
            </a:endParaRPr>
          </a:p>
          <a:p>
            <a:pPr algn="just">
              <a:lnSpc>
                <a:spcPct val="150000"/>
              </a:lnSpc>
            </a:pPr>
            <a:r>
              <a:rPr lang="it-IT" dirty="0">
                <a:solidFill>
                  <a:srgbClr val="006CB1"/>
                </a:solidFill>
                <a:latin typeface="Arial" panose="020B0604020202020204" pitchFamily="34" charset="0"/>
                <a:cs typeface="Arial" panose="020B0604020202020204" pitchFamily="34" charset="0"/>
              </a:rPr>
              <a:t>Per i lavoratori edili già occupati alla data del 1° ottobre 2025, l’Accordo del 4 luglio non comporta alcuna interruzione nel versamento del contributo contrattuale, fino alla cessazione del rapporto di lavoro con l’azienda edile.</a:t>
            </a:r>
          </a:p>
          <a:p>
            <a:pPr algn="just">
              <a:lnSpc>
                <a:spcPct val="150000"/>
              </a:lnSpc>
            </a:pPr>
            <a:endParaRPr lang="it-IT" sz="1000" dirty="0">
              <a:solidFill>
                <a:srgbClr val="006CB1"/>
              </a:solidFill>
              <a:latin typeface="Arial" panose="020B0604020202020204" pitchFamily="34" charset="0"/>
              <a:cs typeface="Arial" panose="020B0604020202020204" pitchFamily="34" charset="0"/>
            </a:endParaRPr>
          </a:p>
          <a:p>
            <a:pPr algn="just">
              <a:lnSpc>
                <a:spcPct val="150000"/>
              </a:lnSpc>
            </a:pPr>
            <a:r>
              <a:rPr lang="it-IT" dirty="0">
                <a:solidFill>
                  <a:srgbClr val="006CB1"/>
                </a:solidFill>
                <a:latin typeface="Arial" panose="020B0604020202020204" pitchFamily="34" charset="0"/>
                <a:cs typeface="Arial" panose="020B0604020202020204" pitchFamily="34" charset="0"/>
              </a:rPr>
              <a:t>L’Accordo del 4 luglio non ha alcun impatto sull’erogazione delle prestazioni da parte del Fondo Pensione, che è rigidamente disciplinato dalla legge (il Fondo Prevedi effettua liquidazioni anche per posizioni di pochi euro…).</a:t>
            </a:r>
          </a:p>
          <a:p>
            <a:pPr algn="ctr">
              <a:lnSpc>
                <a:spcPct val="150000"/>
              </a:lnSpc>
            </a:pPr>
            <a:endParaRPr lang="it-IT" sz="1000" b="1" dirty="0">
              <a:solidFill>
                <a:srgbClr val="006CB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1443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4A0CC-0991-B05F-E608-F510ECABE07B}"/>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8802DC38-CAC4-767B-B6EC-33C6D6C60CCC}"/>
              </a:ext>
            </a:extLst>
          </p:cNvPr>
          <p:cNvPicPr>
            <a:picLocks noChangeAspect="1"/>
          </p:cNvPicPr>
          <p:nvPr/>
        </p:nvPicPr>
        <p:blipFill>
          <a:blip r:embed="rId2"/>
          <a:stretch>
            <a:fillRect/>
          </a:stretch>
        </p:blipFill>
        <p:spPr>
          <a:xfrm>
            <a:off x="-63374" y="0"/>
            <a:ext cx="12255374" cy="6858000"/>
          </a:xfrm>
          <a:prstGeom prst="rect">
            <a:avLst/>
          </a:prstGeom>
        </p:spPr>
      </p:pic>
      <p:sp>
        <p:nvSpPr>
          <p:cNvPr id="7" name="CasellaDiTesto 6">
            <a:extLst>
              <a:ext uri="{FF2B5EF4-FFF2-40B4-BE49-F238E27FC236}">
                <a16:creationId xmlns:a16="http://schemas.microsoft.com/office/drawing/2014/main" id="{0D35EA5C-6BFE-2B8D-C259-61335ABA7B20}"/>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08930292-A3FC-09F9-0C5D-FA5C242A8039}"/>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50F11920-79A0-1761-0949-3EA2FB5985D9}"/>
              </a:ext>
            </a:extLst>
          </p:cNvPr>
          <p:cNvSpPr txBox="1"/>
          <p:nvPr/>
        </p:nvSpPr>
        <p:spPr>
          <a:xfrm>
            <a:off x="274489" y="-263581"/>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Legge di Bilancio 2026</a:t>
            </a:r>
          </a:p>
        </p:txBody>
      </p:sp>
      <p:sp>
        <p:nvSpPr>
          <p:cNvPr id="2" name="CasellaDiTesto 1">
            <a:extLst>
              <a:ext uri="{FF2B5EF4-FFF2-40B4-BE49-F238E27FC236}">
                <a16:creationId xmlns:a16="http://schemas.microsoft.com/office/drawing/2014/main" id="{0CF6428C-21E8-79AE-F543-9FBC5CA434F4}"/>
              </a:ext>
            </a:extLst>
          </p:cNvPr>
          <p:cNvSpPr txBox="1"/>
          <p:nvPr/>
        </p:nvSpPr>
        <p:spPr>
          <a:xfrm>
            <a:off x="1893507" y="955401"/>
            <a:ext cx="8021099" cy="5013873"/>
          </a:xfrm>
          <a:prstGeom prst="rect">
            <a:avLst/>
          </a:prstGeom>
          <a:noFill/>
        </p:spPr>
        <p:txBody>
          <a:bodyPr wrap="square" rtlCol="0">
            <a:spAutoFit/>
          </a:bodyPr>
          <a:lstStyle/>
          <a:p>
            <a:pPr algn="ctr">
              <a:lnSpc>
                <a:spcPct val="150000"/>
              </a:lnSpc>
            </a:pPr>
            <a:r>
              <a:rPr lang="it-IT" sz="3200" b="1" spc="-100" dirty="0">
                <a:solidFill>
                  <a:srgbClr val="006CB1"/>
                </a:solidFill>
                <a:latin typeface="Arial" panose="020B0604020202020204" pitchFamily="34" charset="0"/>
                <a:cs typeface="Arial" panose="020B0604020202020204" pitchFamily="34" charset="0"/>
              </a:rPr>
              <a:t>Le novità in materia di previdenza complementare previste dalla legge di bilancio 2026</a:t>
            </a:r>
          </a:p>
          <a:p>
            <a:pPr algn="ctr">
              <a:lnSpc>
                <a:spcPct val="150000"/>
              </a:lnSpc>
            </a:pPr>
            <a:endParaRPr lang="it-IT" sz="2800" b="1" spc="-100" dirty="0">
              <a:solidFill>
                <a:srgbClr val="006CB1"/>
              </a:solidFill>
              <a:latin typeface="Arial" panose="020B0604020202020204" pitchFamily="34" charset="0"/>
              <a:cs typeface="Arial" panose="020B0604020202020204" pitchFamily="34" charset="0"/>
            </a:endParaRPr>
          </a:p>
          <a:p>
            <a:pPr algn="ctr">
              <a:lnSpc>
                <a:spcPct val="150000"/>
              </a:lnSpc>
            </a:pPr>
            <a:endParaRPr lang="it-IT" sz="2800" b="1" spc="-100" dirty="0">
              <a:solidFill>
                <a:srgbClr val="006CB1"/>
              </a:solidFill>
              <a:latin typeface="Arial" panose="020B0604020202020204" pitchFamily="34" charset="0"/>
              <a:cs typeface="Arial" panose="020B0604020202020204" pitchFamily="34" charset="0"/>
            </a:endParaRPr>
          </a:p>
          <a:p>
            <a:pPr>
              <a:lnSpc>
                <a:spcPts val="3140"/>
              </a:lnSpc>
            </a:pPr>
            <a:r>
              <a:rPr lang="it-IT" dirty="0">
                <a:solidFill>
                  <a:schemeClr val="bg2">
                    <a:lumMod val="50000"/>
                  </a:schemeClr>
                </a:solidFill>
                <a:latin typeface="Arial" panose="020B0604020202020204" pitchFamily="34" charset="0"/>
                <a:cs typeface="Arial" panose="020B0604020202020204" pitchFamily="34" charset="0"/>
              </a:rPr>
              <a:t>Sergio Ciranna</a:t>
            </a:r>
          </a:p>
          <a:p>
            <a:pPr>
              <a:lnSpc>
                <a:spcPts val="3140"/>
              </a:lnSpc>
            </a:pPr>
            <a:r>
              <a:rPr lang="it-IT" dirty="0">
                <a:solidFill>
                  <a:schemeClr val="bg2">
                    <a:lumMod val="50000"/>
                  </a:schemeClr>
                </a:solidFill>
                <a:latin typeface="Arial" panose="020B0604020202020204" pitchFamily="34" charset="0"/>
                <a:cs typeface="Arial" panose="020B0604020202020204" pitchFamily="34" charset="0"/>
              </a:rPr>
              <a:t>Responsabile Funzioni Compliance e Gestione Rischio</a:t>
            </a:r>
          </a:p>
          <a:p>
            <a:pPr algn="ctr">
              <a:lnSpc>
                <a:spcPct val="150000"/>
              </a:lnSpc>
            </a:pPr>
            <a:endParaRPr lang="it-IT" dirty="0">
              <a:solidFill>
                <a:srgbClr val="006CB1"/>
              </a:solidFill>
              <a:latin typeface="Arial" panose="020B0604020202020204" pitchFamily="34" charset="0"/>
              <a:cs typeface="Arial" panose="020B0604020202020204" pitchFamily="34" charset="0"/>
            </a:endParaRPr>
          </a:p>
          <a:p>
            <a:pPr algn="ctr">
              <a:lnSpc>
                <a:spcPct val="150000"/>
              </a:lnSpc>
            </a:pPr>
            <a:endParaRPr lang="it-IT" sz="1000" b="1" dirty="0">
              <a:solidFill>
                <a:srgbClr val="006CB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631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EAA3B-3BF2-A5BB-C9D6-0722D549B5AE}"/>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ED71DC84-5194-9A97-79C1-62E64E1F7BE6}"/>
              </a:ext>
            </a:extLst>
          </p:cNvPr>
          <p:cNvPicPr>
            <a:picLocks noChangeAspect="1"/>
          </p:cNvPicPr>
          <p:nvPr/>
        </p:nvPicPr>
        <p:blipFill>
          <a:blip r:embed="rId2"/>
          <a:stretch>
            <a:fillRect/>
          </a:stretch>
        </p:blipFill>
        <p:spPr>
          <a:xfrm>
            <a:off x="0" y="0"/>
            <a:ext cx="12192000" cy="6858000"/>
          </a:xfrm>
          <a:prstGeom prst="rect">
            <a:avLst/>
          </a:prstGeom>
        </p:spPr>
      </p:pic>
      <p:sp>
        <p:nvSpPr>
          <p:cNvPr id="7" name="CasellaDiTesto 6">
            <a:extLst>
              <a:ext uri="{FF2B5EF4-FFF2-40B4-BE49-F238E27FC236}">
                <a16:creationId xmlns:a16="http://schemas.microsoft.com/office/drawing/2014/main" id="{3AC90E02-FCD9-42DB-64E7-7217E9037AFC}"/>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59D4C467-5009-C67E-A974-172F06D835DD}"/>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194A816E-3C72-662E-CCE7-BD7309DD030D}"/>
              </a:ext>
            </a:extLst>
          </p:cNvPr>
          <p:cNvSpPr txBox="1"/>
          <p:nvPr/>
        </p:nvSpPr>
        <p:spPr>
          <a:xfrm>
            <a:off x="1891792" y="723860"/>
            <a:ext cx="8646098" cy="635430"/>
          </a:xfrm>
          <a:prstGeom prst="rect">
            <a:avLst/>
          </a:prstGeom>
          <a:noFill/>
        </p:spPr>
        <p:txBody>
          <a:bodyPr wrap="square" rtlCol="0">
            <a:spAutoFit/>
          </a:bodyPr>
          <a:lstStyle/>
          <a:p>
            <a:pPr>
              <a:lnSpc>
                <a:spcPts val="5080"/>
              </a:lnSpc>
              <a:spcAft>
                <a:spcPts val="2400"/>
              </a:spcAft>
            </a:pPr>
            <a:r>
              <a:rPr lang="it-IT" sz="2000" b="1" dirty="0">
                <a:solidFill>
                  <a:srgbClr val="006CB1"/>
                </a:solidFill>
                <a:latin typeface="Arial" panose="020B0604020202020204" pitchFamily="34" charset="0"/>
                <a:cs typeface="Arial" panose="020B0604020202020204" pitchFamily="34" charset="0"/>
              </a:rPr>
              <a:t>Nuovo limite di deducibilità e novità fiscali sul premio di produttività</a:t>
            </a:r>
          </a:p>
        </p:txBody>
      </p:sp>
      <p:sp>
        <p:nvSpPr>
          <p:cNvPr id="2" name="Segnaposto testo 3">
            <a:extLst>
              <a:ext uri="{FF2B5EF4-FFF2-40B4-BE49-F238E27FC236}">
                <a16:creationId xmlns:a16="http://schemas.microsoft.com/office/drawing/2014/main" id="{2EDB8154-8B90-C9C2-B8EF-921F86A49F9B}"/>
              </a:ext>
            </a:extLst>
          </p:cNvPr>
          <p:cNvSpPr txBox="1">
            <a:spLocks/>
          </p:cNvSpPr>
          <p:nvPr/>
        </p:nvSpPr>
        <p:spPr>
          <a:xfrm>
            <a:off x="421502" y="1616271"/>
            <a:ext cx="10980436" cy="4105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sz="2000" dirty="0">
                <a:solidFill>
                  <a:srgbClr val="006CB1"/>
                </a:solidFill>
              </a:rPr>
              <a:t>A partire dall’anno 2026, </a:t>
            </a:r>
            <a:r>
              <a:rPr lang="it-IT" sz="2000" b="1" dirty="0">
                <a:solidFill>
                  <a:srgbClr val="006CB1"/>
                </a:solidFill>
              </a:rPr>
              <a:t>il limite di deducibilità </a:t>
            </a:r>
            <a:r>
              <a:rPr lang="it-IT" sz="2000" dirty="0">
                <a:solidFill>
                  <a:srgbClr val="006CB1"/>
                </a:solidFill>
              </a:rPr>
              <a:t>dei contributi versati a previdenza complementare sale dai 5.164,57 euro a </a:t>
            </a:r>
            <a:r>
              <a:rPr lang="it-IT" sz="2000" b="1" dirty="0">
                <a:solidFill>
                  <a:srgbClr val="006CB1"/>
                </a:solidFill>
              </a:rPr>
              <a:t>5.300 euro</a:t>
            </a:r>
            <a:r>
              <a:rPr lang="it-IT" sz="2000" dirty="0">
                <a:solidFill>
                  <a:srgbClr val="006CB1"/>
                </a:solidFill>
              </a:rPr>
              <a:t>.</a:t>
            </a:r>
          </a:p>
          <a:p>
            <a:pPr algn="just"/>
            <a:r>
              <a:rPr lang="it-IT" sz="2000" dirty="0">
                <a:solidFill>
                  <a:srgbClr val="006CB1"/>
                </a:solidFill>
              </a:rPr>
              <a:t>Il comma 9 della Legge 30 dicembre 2025 , n. 199 prevede che, per i </a:t>
            </a:r>
            <a:r>
              <a:rPr lang="it-IT" sz="2000" b="1" dirty="0">
                <a:solidFill>
                  <a:srgbClr val="006CB1"/>
                </a:solidFill>
              </a:rPr>
              <a:t>premi e le somme </a:t>
            </a:r>
            <a:r>
              <a:rPr lang="it-IT" sz="2000" dirty="0">
                <a:solidFill>
                  <a:srgbClr val="006CB1"/>
                </a:solidFill>
              </a:rPr>
              <a:t>riconducibili al regime agevolato dei premi di produttività, </a:t>
            </a:r>
            <a:r>
              <a:rPr lang="it-IT" sz="2000" b="1" dirty="0">
                <a:solidFill>
                  <a:srgbClr val="006CB1"/>
                </a:solidFill>
              </a:rPr>
              <a:t>erogati negli anni 2026 e 2027</a:t>
            </a:r>
            <a:r>
              <a:rPr lang="it-IT" sz="2000" dirty="0">
                <a:solidFill>
                  <a:srgbClr val="006CB1"/>
                </a:solidFill>
              </a:rPr>
              <a:t>, l’imposta sostitutiva sia applicata: </a:t>
            </a:r>
          </a:p>
          <a:p>
            <a:pPr algn="just"/>
            <a:r>
              <a:rPr lang="it-IT" sz="2000" b="1" dirty="0">
                <a:solidFill>
                  <a:srgbClr val="006CB1"/>
                </a:solidFill>
              </a:rPr>
              <a:t>entro il limite complessivo di 5.000 euro, </a:t>
            </a:r>
            <a:endParaRPr lang="it-IT" sz="2000" dirty="0">
              <a:solidFill>
                <a:srgbClr val="006CB1"/>
              </a:solidFill>
            </a:endParaRPr>
          </a:p>
          <a:p>
            <a:pPr algn="just"/>
            <a:r>
              <a:rPr lang="it-IT" sz="2000" dirty="0">
                <a:solidFill>
                  <a:srgbClr val="006CB1"/>
                </a:solidFill>
              </a:rPr>
              <a:t>con aliquota ridotta all’1%. </a:t>
            </a:r>
          </a:p>
          <a:p>
            <a:pPr algn="just"/>
            <a:r>
              <a:rPr lang="it-IT" sz="2000" dirty="0">
                <a:solidFill>
                  <a:srgbClr val="006CB1"/>
                </a:solidFill>
              </a:rPr>
              <a:t>È una modifica “transitoria” (limitata a 2026–2027) che interviene sulla disciplina di base dei premi di produttività collegata alla L. 208/2015 (articolo 1 commi 182 e seguenti). </a:t>
            </a:r>
          </a:p>
        </p:txBody>
      </p:sp>
      <p:sp>
        <p:nvSpPr>
          <p:cNvPr id="3" name="CasellaDiTesto 2">
            <a:extLst>
              <a:ext uri="{FF2B5EF4-FFF2-40B4-BE49-F238E27FC236}">
                <a16:creationId xmlns:a16="http://schemas.microsoft.com/office/drawing/2014/main" id="{F3A3DC6D-3154-B1F7-C766-BC2AB2203B92}"/>
              </a:ext>
            </a:extLst>
          </p:cNvPr>
          <p:cNvSpPr txBox="1"/>
          <p:nvPr/>
        </p:nvSpPr>
        <p:spPr>
          <a:xfrm>
            <a:off x="274489" y="-263581"/>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Legge di Bilancio 2026</a:t>
            </a:r>
          </a:p>
        </p:txBody>
      </p:sp>
    </p:spTree>
    <p:extLst>
      <p:ext uri="{BB962C8B-B14F-4D97-AF65-F5344CB8AC3E}">
        <p14:creationId xmlns:p14="http://schemas.microsoft.com/office/powerpoint/2010/main" val="3015432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CF805-FD86-5A98-5439-8484D8DD774A}"/>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5F13DBEB-3C4E-1E36-765B-54BF765BCA97}"/>
              </a:ext>
            </a:extLst>
          </p:cNvPr>
          <p:cNvPicPr>
            <a:picLocks noChangeAspect="1"/>
          </p:cNvPicPr>
          <p:nvPr/>
        </p:nvPicPr>
        <p:blipFill>
          <a:blip r:embed="rId2"/>
          <a:stretch>
            <a:fillRect/>
          </a:stretch>
        </p:blipFill>
        <p:spPr>
          <a:xfrm>
            <a:off x="0" y="0"/>
            <a:ext cx="12192000" cy="6858000"/>
          </a:xfrm>
          <a:prstGeom prst="rect">
            <a:avLst/>
          </a:prstGeom>
        </p:spPr>
      </p:pic>
      <p:sp>
        <p:nvSpPr>
          <p:cNvPr id="7" name="CasellaDiTesto 6">
            <a:extLst>
              <a:ext uri="{FF2B5EF4-FFF2-40B4-BE49-F238E27FC236}">
                <a16:creationId xmlns:a16="http://schemas.microsoft.com/office/drawing/2014/main" id="{645B78DD-878A-F70E-F719-971DD4B0B134}"/>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8C26617E-C3F5-FB14-1207-EBB570CCC584}"/>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3768D8BE-2772-D3A7-04BB-1FABABFB4D47}"/>
              </a:ext>
            </a:extLst>
          </p:cNvPr>
          <p:cNvSpPr txBox="1"/>
          <p:nvPr/>
        </p:nvSpPr>
        <p:spPr>
          <a:xfrm>
            <a:off x="1588671" y="544102"/>
            <a:ext cx="8646098" cy="635430"/>
          </a:xfrm>
          <a:prstGeom prst="rect">
            <a:avLst/>
          </a:prstGeom>
          <a:noFill/>
        </p:spPr>
        <p:txBody>
          <a:bodyPr wrap="square" rtlCol="0">
            <a:spAutoFit/>
          </a:bodyPr>
          <a:lstStyle/>
          <a:p>
            <a:pPr>
              <a:lnSpc>
                <a:spcPts val="5080"/>
              </a:lnSpc>
              <a:spcAft>
                <a:spcPts val="2400"/>
              </a:spcAft>
            </a:pPr>
            <a:r>
              <a:rPr lang="it-IT" sz="2000" b="1" dirty="0">
                <a:solidFill>
                  <a:srgbClr val="006CB1"/>
                </a:solidFill>
                <a:latin typeface="Arial" panose="020B0604020202020204" pitchFamily="34" charset="0"/>
                <a:cs typeface="Arial" panose="020B0604020202020204" pitchFamily="34" charset="0"/>
              </a:rPr>
              <a:t>Premi di risultato: aliquota sostitutiva all’1% e tetto a 5.000 € (segue)</a:t>
            </a:r>
          </a:p>
        </p:txBody>
      </p:sp>
      <p:sp>
        <p:nvSpPr>
          <p:cNvPr id="2" name="Segnaposto testo 3">
            <a:extLst>
              <a:ext uri="{FF2B5EF4-FFF2-40B4-BE49-F238E27FC236}">
                <a16:creationId xmlns:a16="http://schemas.microsoft.com/office/drawing/2014/main" id="{97078BC7-2B74-B22A-2711-5194DBFEF278}"/>
              </a:ext>
            </a:extLst>
          </p:cNvPr>
          <p:cNvSpPr txBox="1">
            <a:spLocks/>
          </p:cNvSpPr>
          <p:nvPr/>
        </p:nvSpPr>
        <p:spPr>
          <a:xfrm>
            <a:off x="421502" y="1340358"/>
            <a:ext cx="10980436" cy="4105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it-IT" sz="2000" dirty="0">
                <a:solidFill>
                  <a:srgbClr val="006CB1"/>
                </a:solidFill>
              </a:rPr>
              <a:t>Al di là dell’imposta sostitutiva e del limite di importo, la normativa sul premio rimane invariata. Resterebbero quindi centrali, per la fruizione del regime sostitutivo: </a:t>
            </a:r>
          </a:p>
          <a:p>
            <a:pPr marL="0" indent="0">
              <a:buNone/>
            </a:pPr>
            <a:endParaRPr lang="it-IT" sz="2000" dirty="0">
              <a:solidFill>
                <a:srgbClr val="006CB1"/>
              </a:solidFill>
            </a:endParaRPr>
          </a:p>
          <a:p>
            <a:pPr marL="914400" lvl="1" indent="-457200" algn="just">
              <a:buFont typeface="+mj-lt"/>
              <a:buAutoNum type="arabicPeriod"/>
            </a:pPr>
            <a:r>
              <a:rPr lang="it-IT" sz="1600" i="1" dirty="0">
                <a:solidFill>
                  <a:srgbClr val="006CB1"/>
                </a:solidFill>
              </a:rPr>
              <a:t>premio variabile e ancorato a incrementi (produttività, redditività, qualità, efficienza, innovazione) misurabili e verificabili o premio erogato come distribuzione degli utili; </a:t>
            </a:r>
          </a:p>
          <a:p>
            <a:pPr marL="914400" lvl="1" indent="-457200" algn="just">
              <a:buFont typeface="+mj-lt"/>
              <a:buAutoNum type="arabicPeriod"/>
            </a:pPr>
            <a:r>
              <a:rPr lang="it-IT" sz="1600" i="1" dirty="0">
                <a:solidFill>
                  <a:srgbClr val="006CB1"/>
                </a:solidFill>
              </a:rPr>
              <a:t>fonte regolatoria di secondo livello (contratti collettivi aziendali/territoriali) e relativi adempimenti (deposito/registrazione secondo la disciplina vigente richiamata dal dossier); </a:t>
            </a:r>
          </a:p>
          <a:p>
            <a:pPr marL="914400" lvl="1" indent="-457200" algn="just">
              <a:buFont typeface="+mj-lt"/>
              <a:buAutoNum type="arabicPeriod"/>
            </a:pPr>
            <a:r>
              <a:rPr lang="it-IT" sz="1600" i="1" dirty="0">
                <a:solidFill>
                  <a:srgbClr val="006CB1"/>
                </a:solidFill>
              </a:rPr>
              <a:t>il requisito soggettivo del lavoratore (settore privato, soglia reddituale massima nell’anno precedente di 80.000 euro) </a:t>
            </a:r>
          </a:p>
          <a:p>
            <a:pPr algn="just"/>
            <a:r>
              <a:rPr lang="it-IT" sz="2000" dirty="0">
                <a:solidFill>
                  <a:srgbClr val="006CB1"/>
                </a:solidFill>
              </a:rPr>
              <a:t>E’ sempre possibile versare il premio al fondo pensione ai sensi della L. 208/2015, ma sicuramente con un </a:t>
            </a:r>
            <a:r>
              <a:rPr lang="it-IT" sz="2000" b="1" dirty="0">
                <a:solidFill>
                  <a:srgbClr val="006CB1"/>
                </a:solidFill>
              </a:rPr>
              <a:t>beneficio fiscale ridotto </a:t>
            </a:r>
            <a:r>
              <a:rPr lang="it-IT" sz="2000" dirty="0">
                <a:solidFill>
                  <a:srgbClr val="006CB1"/>
                </a:solidFill>
              </a:rPr>
              <a:t>(il premio di produttività versato al Fondo, entro il limite di 3.000 euro, non è tassato né in fase di contribuzione né di liquidazione).</a:t>
            </a:r>
          </a:p>
        </p:txBody>
      </p:sp>
      <p:sp>
        <p:nvSpPr>
          <p:cNvPr id="3" name="CasellaDiTesto 2">
            <a:extLst>
              <a:ext uri="{FF2B5EF4-FFF2-40B4-BE49-F238E27FC236}">
                <a16:creationId xmlns:a16="http://schemas.microsoft.com/office/drawing/2014/main" id="{33DB17C9-1729-A916-1A50-10D4B8463FD2}"/>
              </a:ext>
            </a:extLst>
          </p:cNvPr>
          <p:cNvSpPr txBox="1"/>
          <p:nvPr/>
        </p:nvSpPr>
        <p:spPr>
          <a:xfrm>
            <a:off x="274489" y="-263581"/>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Legge di Bilancio 2026</a:t>
            </a:r>
          </a:p>
        </p:txBody>
      </p:sp>
    </p:spTree>
    <p:extLst>
      <p:ext uri="{BB962C8B-B14F-4D97-AF65-F5344CB8AC3E}">
        <p14:creationId xmlns:p14="http://schemas.microsoft.com/office/powerpoint/2010/main" val="672163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2F2C1-4F8B-3113-0FE5-9A0605F58B74}"/>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D3A15892-5DBE-384D-A377-310C03FB025D}"/>
              </a:ext>
            </a:extLst>
          </p:cNvPr>
          <p:cNvPicPr>
            <a:picLocks noChangeAspect="1"/>
          </p:cNvPicPr>
          <p:nvPr/>
        </p:nvPicPr>
        <p:blipFill>
          <a:blip r:embed="rId2"/>
          <a:stretch>
            <a:fillRect/>
          </a:stretch>
        </p:blipFill>
        <p:spPr>
          <a:xfrm>
            <a:off x="0" y="0"/>
            <a:ext cx="12192000" cy="6858000"/>
          </a:xfrm>
          <a:prstGeom prst="rect">
            <a:avLst/>
          </a:prstGeom>
        </p:spPr>
      </p:pic>
      <p:sp>
        <p:nvSpPr>
          <p:cNvPr id="7" name="CasellaDiTesto 6">
            <a:extLst>
              <a:ext uri="{FF2B5EF4-FFF2-40B4-BE49-F238E27FC236}">
                <a16:creationId xmlns:a16="http://schemas.microsoft.com/office/drawing/2014/main" id="{9198DC93-30F1-888D-EC5C-8BE707AD998D}"/>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79CBA4D2-95C8-3BCE-8059-54C587A9BC89}"/>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4961DB99-D362-0476-5292-5CD6AB4BBB45}"/>
              </a:ext>
            </a:extLst>
          </p:cNvPr>
          <p:cNvSpPr txBox="1"/>
          <p:nvPr/>
        </p:nvSpPr>
        <p:spPr>
          <a:xfrm>
            <a:off x="2485681" y="599996"/>
            <a:ext cx="8646098" cy="635430"/>
          </a:xfrm>
          <a:prstGeom prst="rect">
            <a:avLst/>
          </a:prstGeom>
          <a:noFill/>
        </p:spPr>
        <p:txBody>
          <a:bodyPr wrap="square" rtlCol="0">
            <a:spAutoFit/>
          </a:bodyPr>
          <a:lstStyle/>
          <a:p>
            <a:pPr>
              <a:lnSpc>
                <a:spcPts val="5080"/>
              </a:lnSpc>
              <a:spcAft>
                <a:spcPts val="2400"/>
              </a:spcAft>
            </a:pPr>
            <a:r>
              <a:rPr lang="it-IT" sz="2000" b="1" dirty="0">
                <a:solidFill>
                  <a:srgbClr val="006CB1"/>
                </a:solidFill>
                <a:latin typeface="Arial" panose="020B0604020202020204" pitchFamily="34" charset="0"/>
                <a:cs typeface="Arial" panose="020B0604020202020204" pitchFamily="34" charset="0"/>
              </a:rPr>
              <a:t>Nuove prestazioni previdenziali. Un’alternativa alla rendita</a:t>
            </a:r>
          </a:p>
        </p:txBody>
      </p:sp>
      <p:sp>
        <p:nvSpPr>
          <p:cNvPr id="2" name="Segnaposto testo 3">
            <a:extLst>
              <a:ext uri="{FF2B5EF4-FFF2-40B4-BE49-F238E27FC236}">
                <a16:creationId xmlns:a16="http://schemas.microsoft.com/office/drawing/2014/main" id="{316A8F88-62DB-AB1E-9B5E-2879313913E9}"/>
              </a:ext>
            </a:extLst>
          </p:cNvPr>
          <p:cNvSpPr txBox="1">
            <a:spLocks/>
          </p:cNvSpPr>
          <p:nvPr/>
        </p:nvSpPr>
        <p:spPr>
          <a:xfrm>
            <a:off x="421502" y="1340358"/>
            <a:ext cx="10980436" cy="4105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it-IT" sz="2000" dirty="0">
                <a:solidFill>
                  <a:srgbClr val="006CB1"/>
                </a:solidFill>
              </a:rPr>
              <a:t>Al fine di favorire le adesioni alla previdenza complementare, il Legislatore (comma 201 della Legge di Bilancio) è intervenuto in modo considerevole sul meccanismo della rendita, fino ad oggi percepito – secondo le opportune valutazioni a livello nazionale – come un obbligo non particolarmente apprezzato dagli aderenti.</a:t>
            </a:r>
          </a:p>
          <a:p>
            <a:pPr marL="0" indent="0" algn="ctr">
              <a:buNone/>
            </a:pPr>
            <a:r>
              <a:rPr lang="it-IT" sz="2000" b="1" dirty="0">
                <a:solidFill>
                  <a:srgbClr val="006CB1"/>
                </a:solidFill>
              </a:rPr>
              <a:t>COSA CAMBIA DAL 1° LUGLIO 2026?</a:t>
            </a:r>
          </a:p>
          <a:p>
            <a:pPr algn="just"/>
            <a:r>
              <a:rPr lang="it-IT" sz="2000" dirty="0">
                <a:solidFill>
                  <a:srgbClr val="006CB1"/>
                </a:solidFill>
              </a:rPr>
              <a:t>In primo luogo, nel caso in cui il montante finale superasse i limiti previsti dalla normativa (rimasti invariati), </a:t>
            </a:r>
            <a:r>
              <a:rPr lang="it-IT" sz="2000" dirty="0">
                <a:solidFill>
                  <a:srgbClr val="006CB1"/>
                </a:solidFill>
                <a:highlight>
                  <a:srgbClr val="FFFF00"/>
                </a:highlight>
              </a:rPr>
              <a:t>la quota massima di capitale che l’aderente potrebbe chiedere salirà dal 50% al 60% (e il resto viene erogato in forma di prestazione a scelta tra le tipologie elencate nelle prossime pagine) .</a:t>
            </a:r>
          </a:p>
          <a:p>
            <a:pPr marL="0" indent="0" algn="ctr">
              <a:buNone/>
            </a:pPr>
            <a:r>
              <a:rPr lang="it-IT" sz="2000" b="1" dirty="0">
                <a:solidFill>
                  <a:srgbClr val="006CB1"/>
                </a:solidFill>
              </a:rPr>
              <a:t>LA RENDITA VITALIZIA, infatti, NON SARA’ L’UNICA tipologia di prestazione alternativa al capitale…</a:t>
            </a:r>
          </a:p>
        </p:txBody>
      </p:sp>
      <p:sp>
        <p:nvSpPr>
          <p:cNvPr id="3" name="CasellaDiTesto 2">
            <a:extLst>
              <a:ext uri="{FF2B5EF4-FFF2-40B4-BE49-F238E27FC236}">
                <a16:creationId xmlns:a16="http://schemas.microsoft.com/office/drawing/2014/main" id="{CB3B64B3-AB35-E63E-8DAB-A25A692AB634}"/>
              </a:ext>
            </a:extLst>
          </p:cNvPr>
          <p:cNvSpPr txBox="1"/>
          <p:nvPr/>
        </p:nvSpPr>
        <p:spPr>
          <a:xfrm>
            <a:off x="274489" y="-263581"/>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Legge di Bilancio 2026</a:t>
            </a:r>
          </a:p>
        </p:txBody>
      </p:sp>
    </p:spTree>
    <p:extLst>
      <p:ext uri="{BB962C8B-B14F-4D97-AF65-F5344CB8AC3E}">
        <p14:creationId xmlns:p14="http://schemas.microsoft.com/office/powerpoint/2010/main" val="3132505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B22BF-4FD8-35EC-A681-06A9AEFBC883}"/>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1399748E-2596-2FE0-AB39-5C816A0C5840}"/>
              </a:ext>
            </a:extLst>
          </p:cNvPr>
          <p:cNvPicPr>
            <a:picLocks noChangeAspect="1"/>
          </p:cNvPicPr>
          <p:nvPr/>
        </p:nvPicPr>
        <p:blipFill>
          <a:blip r:embed="rId2"/>
          <a:stretch>
            <a:fillRect/>
          </a:stretch>
        </p:blipFill>
        <p:spPr>
          <a:xfrm>
            <a:off x="0" y="0"/>
            <a:ext cx="12192000" cy="6858000"/>
          </a:xfrm>
          <a:prstGeom prst="rect">
            <a:avLst/>
          </a:prstGeom>
        </p:spPr>
      </p:pic>
      <p:sp>
        <p:nvSpPr>
          <p:cNvPr id="7" name="CasellaDiTesto 6">
            <a:extLst>
              <a:ext uri="{FF2B5EF4-FFF2-40B4-BE49-F238E27FC236}">
                <a16:creationId xmlns:a16="http://schemas.microsoft.com/office/drawing/2014/main" id="{5912AFD3-DF22-1C92-3470-F1AEBFEB2B97}"/>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3EC0DA59-EEC1-A871-76D5-14116AC2B984}"/>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4883FDCF-F9EA-D0E0-BE00-3D104BE2AA39}"/>
              </a:ext>
            </a:extLst>
          </p:cNvPr>
          <p:cNvSpPr txBox="1"/>
          <p:nvPr/>
        </p:nvSpPr>
        <p:spPr>
          <a:xfrm>
            <a:off x="3967404" y="599996"/>
            <a:ext cx="8646098" cy="635430"/>
          </a:xfrm>
          <a:prstGeom prst="rect">
            <a:avLst/>
          </a:prstGeom>
          <a:noFill/>
        </p:spPr>
        <p:txBody>
          <a:bodyPr wrap="square" rtlCol="0">
            <a:spAutoFit/>
          </a:bodyPr>
          <a:lstStyle/>
          <a:p>
            <a:pPr>
              <a:lnSpc>
                <a:spcPts val="5080"/>
              </a:lnSpc>
              <a:spcAft>
                <a:spcPts val="2400"/>
              </a:spcAft>
            </a:pPr>
            <a:r>
              <a:rPr lang="it-IT" sz="2000" b="1" dirty="0">
                <a:solidFill>
                  <a:srgbClr val="006CB1"/>
                </a:solidFill>
                <a:latin typeface="Arial" panose="020B0604020202020204" pitchFamily="34" charset="0"/>
                <a:cs typeface="Arial" panose="020B0604020202020204" pitchFamily="34" charset="0"/>
              </a:rPr>
              <a:t>La Rendita a Durata Definita (RDD)</a:t>
            </a:r>
          </a:p>
        </p:txBody>
      </p:sp>
      <p:sp>
        <p:nvSpPr>
          <p:cNvPr id="2" name="Segnaposto testo 3">
            <a:extLst>
              <a:ext uri="{FF2B5EF4-FFF2-40B4-BE49-F238E27FC236}">
                <a16:creationId xmlns:a16="http://schemas.microsoft.com/office/drawing/2014/main" id="{ADA0BFEC-30B0-4694-6A3D-E120CDE4E246}"/>
              </a:ext>
            </a:extLst>
          </p:cNvPr>
          <p:cNvSpPr txBox="1">
            <a:spLocks/>
          </p:cNvSpPr>
          <p:nvPr/>
        </p:nvSpPr>
        <p:spPr>
          <a:xfrm>
            <a:off x="421502" y="1340358"/>
            <a:ext cx="10980436" cy="4105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it-IT" sz="2000" dirty="0">
                <a:solidFill>
                  <a:srgbClr val="006CB1"/>
                </a:solidFill>
              </a:rPr>
              <a:t>La </a:t>
            </a:r>
            <a:r>
              <a:rPr lang="it-IT" sz="2000" dirty="0">
                <a:solidFill>
                  <a:srgbClr val="006CB1"/>
                </a:solidFill>
                <a:highlight>
                  <a:srgbClr val="FFFF00"/>
                </a:highlight>
              </a:rPr>
              <a:t>Rendita a Durata Definita (RDD)</a:t>
            </a:r>
            <a:r>
              <a:rPr lang="it-IT" sz="2000" dirty="0">
                <a:solidFill>
                  <a:srgbClr val="006CB1"/>
                </a:solidFill>
              </a:rPr>
              <a:t> è una nuova prestazione erogata direttamente dal Fondo Pensione  per un numero di anni pari alla vita attesa residua (dati ISTAT), con rata </a:t>
            </a:r>
            <a:r>
              <a:rPr lang="it-IT" sz="2000" b="1" dirty="0">
                <a:solidFill>
                  <a:srgbClr val="006CB1"/>
                </a:solidFill>
              </a:rPr>
              <a:t>annuale</a:t>
            </a:r>
            <a:r>
              <a:rPr lang="it-IT" sz="2000" dirty="0">
                <a:solidFill>
                  <a:srgbClr val="006CB1"/>
                </a:solidFill>
              </a:rPr>
              <a:t> determinata rapportando il montante accumulato alla data di erogazione di ciascuna rata annuale al predetto numero di anni residui </a:t>
            </a:r>
            <a:r>
              <a:rPr lang="it-IT" sz="2000" i="1" dirty="0">
                <a:solidFill>
                  <a:srgbClr val="006CB1"/>
                </a:solidFill>
              </a:rPr>
              <a:t>Tassazione 15/9% come prestazione in capitale .</a:t>
            </a:r>
          </a:p>
          <a:p>
            <a:pPr marL="0" indent="0" algn="ctr">
              <a:buNone/>
            </a:pPr>
            <a:endParaRPr lang="it-IT" sz="2000" b="1" dirty="0">
              <a:solidFill>
                <a:srgbClr val="006CB1"/>
              </a:solidFill>
            </a:endParaRPr>
          </a:p>
          <a:p>
            <a:pPr marL="0" indent="0" algn="ctr">
              <a:buNone/>
            </a:pPr>
            <a:r>
              <a:rPr lang="it-IT" sz="2000" b="1" dirty="0">
                <a:solidFill>
                  <a:srgbClr val="006CB1"/>
                </a:solidFill>
              </a:rPr>
              <a:t>ESEMPIO</a:t>
            </a:r>
          </a:p>
          <a:p>
            <a:pPr algn="just"/>
            <a:r>
              <a:rPr lang="it-IT" sz="2000" dirty="0">
                <a:solidFill>
                  <a:srgbClr val="006CB1"/>
                </a:solidFill>
              </a:rPr>
              <a:t>Con un montante di 100.000 euro e una vita attesa, al momento della richiesta, di 20 anni, la prima rata annuale erogata sarà pari a 5.000 euro (100.000/20). Il secondo anno (immaginando un rendimento del Fondo del 3%), la rata annuale sarà pari a 5.150 euro (95.000 + rendimento 3%, diviso 19).</a:t>
            </a:r>
          </a:p>
        </p:txBody>
      </p:sp>
      <p:sp>
        <p:nvSpPr>
          <p:cNvPr id="3" name="CasellaDiTesto 2">
            <a:extLst>
              <a:ext uri="{FF2B5EF4-FFF2-40B4-BE49-F238E27FC236}">
                <a16:creationId xmlns:a16="http://schemas.microsoft.com/office/drawing/2014/main" id="{392D7E1F-3BFD-CF7F-9491-C6E070BDD004}"/>
              </a:ext>
            </a:extLst>
          </p:cNvPr>
          <p:cNvSpPr txBox="1"/>
          <p:nvPr/>
        </p:nvSpPr>
        <p:spPr>
          <a:xfrm>
            <a:off x="274489" y="-263581"/>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Legge di Bilancio 2026</a:t>
            </a:r>
          </a:p>
        </p:txBody>
      </p:sp>
    </p:spTree>
    <p:extLst>
      <p:ext uri="{BB962C8B-B14F-4D97-AF65-F5344CB8AC3E}">
        <p14:creationId xmlns:p14="http://schemas.microsoft.com/office/powerpoint/2010/main" val="2298249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53560-F6C7-AC05-84EE-786C3D16E548}"/>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56015D16-02CA-892C-EDCD-B84E07835FFB}"/>
              </a:ext>
            </a:extLst>
          </p:cNvPr>
          <p:cNvPicPr>
            <a:picLocks noChangeAspect="1"/>
          </p:cNvPicPr>
          <p:nvPr/>
        </p:nvPicPr>
        <p:blipFill>
          <a:blip r:embed="rId2"/>
          <a:stretch>
            <a:fillRect/>
          </a:stretch>
        </p:blipFill>
        <p:spPr>
          <a:xfrm>
            <a:off x="0" y="0"/>
            <a:ext cx="12192000" cy="6858000"/>
          </a:xfrm>
          <a:prstGeom prst="rect">
            <a:avLst/>
          </a:prstGeom>
        </p:spPr>
      </p:pic>
      <p:sp>
        <p:nvSpPr>
          <p:cNvPr id="7" name="CasellaDiTesto 6">
            <a:extLst>
              <a:ext uri="{FF2B5EF4-FFF2-40B4-BE49-F238E27FC236}">
                <a16:creationId xmlns:a16="http://schemas.microsoft.com/office/drawing/2014/main" id="{1242AA65-E873-647A-3A69-10AE797612BC}"/>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05BD4946-9917-08FE-E376-BFADEB73D3CD}"/>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60CB8164-DCF8-37F3-0E6E-A93BA0CDF5ED}"/>
              </a:ext>
            </a:extLst>
          </p:cNvPr>
          <p:cNvSpPr txBox="1"/>
          <p:nvPr/>
        </p:nvSpPr>
        <p:spPr>
          <a:xfrm>
            <a:off x="4993211" y="394989"/>
            <a:ext cx="2425684" cy="635430"/>
          </a:xfrm>
          <a:prstGeom prst="rect">
            <a:avLst/>
          </a:prstGeom>
          <a:noFill/>
        </p:spPr>
        <p:txBody>
          <a:bodyPr wrap="square" rtlCol="0">
            <a:spAutoFit/>
          </a:bodyPr>
          <a:lstStyle/>
          <a:p>
            <a:pPr>
              <a:lnSpc>
                <a:spcPts val="5080"/>
              </a:lnSpc>
              <a:spcAft>
                <a:spcPts val="2400"/>
              </a:spcAft>
            </a:pPr>
            <a:r>
              <a:rPr lang="it-IT" sz="2000" b="1" dirty="0">
                <a:solidFill>
                  <a:srgbClr val="006CB1"/>
                </a:solidFill>
                <a:latin typeface="Arial" panose="020B0604020202020204" pitchFamily="34" charset="0"/>
                <a:cs typeface="Arial" panose="020B0604020202020204" pitchFamily="34" charset="0"/>
              </a:rPr>
              <a:t>Liberi prelievi</a:t>
            </a:r>
          </a:p>
        </p:txBody>
      </p:sp>
      <p:sp>
        <p:nvSpPr>
          <p:cNvPr id="2" name="Segnaposto testo 3">
            <a:extLst>
              <a:ext uri="{FF2B5EF4-FFF2-40B4-BE49-F238E27FC236}">
                <a16:creationId xmlns:a16="http://schemas.microsoft.com/office/drawing/2014/main" id="{A9953371-106B-E59A-B988-872525B08350}"/>
              </a:ext>
            </a:extLst>
          </p:cNvPr>
          <p:cNvSpPr txBox="1">
            <a:spLocks/>
          </p:cNvSpPr>
          <p:nvPr/>
        </p:nvSpPr>
        <p:spPr>
          <a:xfrm>
            <a:off x="421502" y="1143127"/>
            <a:ext cx="10980436" cy="394322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it-IT" sz="2000" dirty="0">
                <a:solidFill>
                  <a:srgbClr val="006CB1"/>
                </a:solidFill>
              </a:rPr>
              <a:t>In alternativa alla rendita vitalizia o alla RDD, l’aderente può procedere a </a:t>
            </a:r>
            <a:r>
              <a:rPr lang="it-IT" sz="2000" dirty="0">
                <a:solidFill>
                  <a:srgbClr val="006CB1"/>
                </a:solidFill>
                <a:highlight>
                  <a:srgbClr val="FFFF00"/>
                </a:highlight>
              </a:rPr>
              <a:t>prelievi liberamente determinabili</a:t>
            </a:r>
            <a:r>
              <a:rPr lang="it-IT" sz="2000" dirty="0">
                <a:solidFill>
                  <a:srgbClr val="006CB1"/>
                </a:solidFill>
              </a:rPr>
              <a:t> </a:t>
            </a:r>
            <a:r>
              <a:rPr lang="it-IT" sz="2000" i="1" dirty="0">
                <a:solidFill>
                  <a:srgbClr val="006CB1"/>
                </a:solidFill>
              </a:rPr>
              <a:t>nei limiti della somma delle rate, maturate e non riscosse</a:t>
            </a:r>
            <a:r>
              <a:rPr lang="it-IT" sz="2000" dirty="0">
                <a:solidFill>
                  <a:srgbClr val="006CB1"/>
                </a:solidFill>
              </a:rPr>
              <a:t>, della Rendita a Durata Definita </a:t>
            </a:r>
            <a:r>
              <a:rPr lang="it-IT" sz="2000" i="1" dirty="0">
                <a:solidFill>
                  <a:srgbClr val="006CB1"/>
                </a:solidFill>
              </a:rPr>
              <a:t>Tassazione 15/9% come prestazione in capitale .</a:t>
            </a:r>
          </a:p>
          <a:p>
            <a:pPr algn="just"/>
            <a:r>
              <a:rPr lang="it-IT" sz="2000" dirty="0">
                <a:solidFill>
                  <a:srgbClr val="006CB1"/>
                </a:solidFill>
              </a:rPr>
              <a:t>La misura costituisce una novità assoluta, per la quale si aspetteranno le indicazioni di Covip. Una nostra ipotesi interpretativa, immaginata anche partecipando ai tavoli associativi, potrebbe essere la seguente.</a:t>
            </a:r>
          </a:p>
          <a:p>
            <a:pPr marL="0" indent="0" algn="ctr">
              <a:buNone/>
            </a:pPr>
            <a:r>
              <a:rPr lang="it-IT" sz="2000" b="1" dirty="0">
                <a:solidFill>
                  <a:srgbClr val="006CB1"/>
                </a:solidFill>
              </a:rPr>
              <a:t>ESEMPIO (Ipotesi interpretativa preliminare)</a:t>
            </a:r>
          </a:p>
          <a:p>
            <a:pPr algn="just"/>
            <a:r>
              <a:rPr lang="it-IT" sz="2000" dirty="0">
                <a:solidFill>
                  <a:srgbClr val="006CB1"/>
                </a:solidFill>
              </a:rPr>
              <a:t>Aderente con 100.000 euro di montante finale, 20 anni di vita attesa, chiede il 60% in capitale e il 40% in prelievi, che potrà chiedere quando desidera. Alla richiesta il Fondo erogherà i 60.000 euro iniziali, i 40.000 rimarranno in gestione. Dopo 2 anni l’aderente decide di effettuare un prelievo, che – immaginando un rendimento del 5% - dovrebbe essere calcolato: 42.000 euro (40.000 + 5%) diviso 18 (20 anni di vita attesa – 2 già trascorsi), ovvero circa 2.334 euro (X2)</a:t>
            </a:r>
          </a:p>
        </p:txBody>
      </p:sp>
      <p:sp>
        <p:nvSpPr>
          <p:cNvPr id="3" name="CasellaDiTesto 2">
            <a:extLst>
              <a:ext uri="{FF2B5EF4-FFF2-40B4-BE49-F238E27FC236}">
                <a16:creationId xmlns:a16="http://schemas.microsoft.com/office/drawing/2014/main" id="{B19977E8-FE6E-F9FF-D557-A2ABCD977017}"/>
              </a:ext>
            </a:extLst>
          </p:cNvPr>
          <p:cNvSpPr txBox="1"/>
          <p:nvPr/>
        </p:nvSpPr>
        <p:spPr>
          <a:xfrm>
            <a:off x="274489" y="-263581"/>
            <a:ext cx="9345655"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Legge di Bilancio 2026</a:t>
            </a:r>
          </a:p>
        </p:txBody>
      </p:sp>
    </p:spTree>
    <p:extLst>
      <p:ext uri="{BB962C8B-B14F-4D97-AF65-F5344CB8AC3E}">
        <p14:creationId xmlns:p14="http://schemas.microsoft.com/office/powerpoint/2010/main" val="2899936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A7B5F-C107-9616-9B8A-8C9036AD1355}"/>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F179A241-974C-F374-9E9B-40E7538FFCC3}"/>
              </a:ext>
            </a:extLst>
          </p:cNvPr>
          <p:cNvPicPr>
            <a:picLocks noChangeAspect="1"/>
          </p:cNvPicPr>
          <p:nvPr/>
        </p:nvPicPr>
        <p:blipFill>
          <a:blip r:embed="rId2"/>
          <a:stretch>
            <a:fillRect/>
          </a:stretch>
        </p:blipFill>
        <p:spPr>
          <a:xfrm>
            <a:off x="0" y="0"/>
            <a:ext cx="12192000" cy="6858000"/>
          </a:xfrm>
          <a:prstGeom prst="rect">
            <a:avLst/>
          </a:prstGeom>
        </p:spPr>
      </p:pic>
      <p:pic>
        <p:nvPicPr>
          <p:cNvPr id="9" name="Immagine 8">
            <a:extLst>
              <a:ext uri="{FF2B5EF4-FFF2-40B4-BE49-F238E27FC236}">
                <a16:creationId xmlns:a16="http://schemas.microsoft.com/office/drawing/2014/main" id="{FA5DDC55-FC5F-36F1-DEC5-B8EC8B59524F}"/>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A3F8F5C7-0C1E-156E-8B78-028239D53D37}"/>
              </a:ext>
            </a:extLst>
          </p:cNvPr>
          <p:cNvSpPr txBox="1"/>
          <p:nvPr/>
        </p:nvSpPr>
        <p:spPr>
          <a:xfrm>
            <a:off x="4729260" y="479417"/>
            <a:ext cx="2925304" cy="635430"/>
          </a:xfrm>
          <a:prstGeom prst="rect">
            <a:avLst/>
          </a:prstGeom>
          <a:noFill/>
        </p:spPr>
        <p:txBody>
          <a:bodyPr wrap="square" rtlCol="0">
            <a:spAutoFit/>
          </a:bodyPr>
          <a:lstStyle/>
          <a:p>
            <a:pPr>
              <a:lnSpc>
                <a:spcPts val="5080"/>
              </a:lnSpc>
              <a:spcAft>
                <a:spcPts val="2400"/>
              </a:spcAft>
            </a:pPr>
            <a:r>
              <a:rPr lang="it-IT" sz="2000" b="1" dirty="0">
                <a:solidFill>
                  <a:srgbClr val="006CB1"/>
                </a:solidFill>
                <a:latin typeface="Arial" panose="020B0604020202020204" pitchFamily="34" charset="0"/>
                <a:cs typeface="Arial" panose="020B0604020202020204" pitchFamily="34" charset="0"/>
              </a:rPr>
              <a:t>Erogazione frazionata</a:t>
            </a:r>
          </a:p>
        </p:txBody>
      </p:sp>
      <p:sp>
        <p:nvSpPr>
          <p:cNvPr id="2" name="Segnaposto testo 3">
            <a:extLst>
              <a:ext uri="{FF2B5EF4-FFF2-40B4-BE49-F238E27FC236}">
                <a16:creationId xmlns:a16="http://schemas.microsoft.com/office/drawing/2014/main" id="{E5A4D13C-E17A-9607-5B4A-68E09DA31F60}"/>
              </a:ext>
            </a:extLst>
          </p:cNvPr>
          <p:cNvSpPr txBox="1">
            <a:spLocks/>
          </p:cNvSpPr>
          <p:nvPr/>
        </p:nvSpPr>
        <p:spPr>
          <a:xfrm>
            <a:off x="421502" y="1143127"/>
            <a:ext cx="10980436" cy="4105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it-IT" sz="2000" dirty="0">
                <a:solidFill>
                  <a:srgbClr val="006CB1"/>
                </a:solidFill>
              </a:rPr>
              <a:t>In alternativa alla rendita vitalizia, alla RDD o ai prelievi liberi, l’aderente può procedere </a:t>
            </a:r>
            <a:r>
              <a:rPr lang="it-IT" sz="2000" dirty="0">
                <a:solidFill>
                  <a:srgbClr val="006CB1"/>
                </a:solidFill>
                <a:highlight>
                  <a:srgbClr val="FFFF00"/>
                </a:highlight>
              </a:rPr>
              <a:t>all’erogazione frazionata</a:t>
            </a:r>
            <a:r>
              <a:rPr lang="it-IT" sz="2000" dirty="0">
                <a:solidFill>
                  <a:srgbClr val="006CB1"/>
                </a:solidFill>
              </a:rPr>
              <a:t>, </a:t>
            </a:r>
            <a:r>
              <a:rPr lang="it-IT" sz="2000" i="1" dirty="0">
                <a:solidFill>
                  <a:srgbClr val="006CB1"/>
                </a:solidFill>
              </a:rPr>
              <a:t>che consiste nel ritiro del montante accumulato per un periodo non inferiore a 5 anni.</a:t>
            </a:r>
          </a:p>
          <a:p>
            <a:pPr algn="just"/>
            <a:r>
              <a:rPr lang="it-IT" sz="2000" dirty="0">
                <a:solidFill>
                  <a:srgbClr val="006CB1"/>
                </a:solidFill>
              </a:rPr>
              <a:t>Anche in questo caso sarà opportuno attendere indicazioni specifiche di Covip. Ad una prima visione, tale prestazione ricorderebbe l’attuale RITA, con la differenza che l’erogazione frazionata dovrebbe essere richiesta non prima di aver maturato il diritto al pensionamento.</a:t>
            </a:r>
          </a:p>
          <a:p>
            <a:pPr algn="just"/>
            <a:endParaRPr lang="it-IT" sz="2000" dirty="0">
              <a:solidFill>
                <a:srgbClr val="006CB1"/>
              </a:solidFill>
            </a:endParaRPr>
          </a:p>
          <a:p>
            <a:pPr marL="0" indent="0" algn="ctr">
              <a:buNone/>
            </a:pPr>
            <a:r>
              <a:rPr lang="it-IT" sz="2000" b="1" dirty="0">
                <a:solidFill>
                  <a:srgbClr val="006CB1"/>
                </a:solidFill>
              </a:rPr>
              <a:t>DIFFERENZA IMPORTANTE CON LE ALTRE PRESTAZIONI</a:t>
            </a:r>
          </a:p>
          <a:p>
            <a:pPr algn="just"/>
            <a:r>
              <a:rPr lang="it-IT" sz="2000" dirty="0">
                <a:solidFill>
                  <a:srgbClr val="006CB1"/>
                </a:solidFill>
              </a:rPr>
              <a:t>Per l’erogazione frazionata il Legislatore ha introdotto un regime fiscale nuovo, prevedendo un’imposta del 20% che si riduce dello 0,25% all’anno a partire dal sedicesimo anno di permanenza nella previdenza complementare, fino ad un minimo del 15%.</a:t>
            </a:r>
          </a:p>
        </p:txBody>
      </p:sp>
      <p:sp>
        <p:nvSpPr>
          <p:cNvPr id="3" name="CasellaDiTesto 2">
            <a:extLst>
              <a:ext uri="{FF2B5EF4-FFF2-40B4-BE49-F238E27FC236}">
                <a16:creationId xmlns:a16="http://schemas.microsoft.com/office/drawing/2014/main" id="{E08472F4-E5D0-946E-F0ED-98424328F52E}"/>
              </a:ext>
            </a:extLst>
          </p:cNvPr>
          <p:cNvSpPr txBox="1"/>
          <p:nvPr/>
        </p:nvSpPr>
        <p:spPr>
          <a:xfrm>
            <a:off x="274489" y="-263581"/>
            <a:ext cx="2374443"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Legge di Bilancio 2026</a:t>
            </a:r>
          </a:p>
        </p:txBody>
      </p:sp>
    </p:spTree>
    <p:extLst>
      <p:ext uri="{BB962C8B-B14F-4D97-AF65-F5344CB8AC3E}">
        <p14:creationId xmlns:p14="http://schemas.microsoft.com/office/powerpoint/2010/main" val="4147358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74B81-0257-62B2-D385-833203265495}"/>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B8B7B39A-B5AB-E0BB-95CF-18322E5D945E}"/>
              </a:ext>
            </a:extLst>
          </p:cNvPr>
          <p:cNvPicPr>
            <a:picLocks noChangeAspect="1"/>
          </p:cNvPicPr>
          <p:nvPr/>
        </p:nvPicPr>
        <p:blipFill>
          <a:blip r:embed="rId2"/>
          <a:stretch>
            <a:fillRect/>
          </a:stretch>
        </p:blipFill>
        <p:spPr>
          <a:xfrm>
            <a:off x="0" y="0"/>
            <a:ext cx="12192000" cy="6858000"/>
          </a:xfrm>
          <a:prstGeom prst="rect">
            <a:avLst/>
          </a:prstGeom>
        </p:spPr>
      </p:pic>
      <p:sp>
        <p:nvSpPr>
          <p:cNvPr id="7" name="CasellaDiTesto 6">
            <a:extLst>
              <a:ext uri="{FF2B5EF4-FFF2-40B4-BE49-F238E27FC236}">
                <a16:creationId xmlns:a16="http://schemas.microsoft.com/office/drawing/2014/main" id="{E7A1FF60-7480-5588-46CA-7A14646D1B5A}"/>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4B3D919C-3424-122D-6CD5-5EDAEAD558E7}"/>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0CF9F6E9-4DB3-B7E1-B981-D85D502F3895}"/>
              </a:ext>
            </a:extLst>
          </p:cNvPr>
          <p:cNvSpPr txBox="1"/>
          <p:nvPr/>
        </p:nvSpPr>
        <p:spPr>
          <a:xfrm>
            <a:off x="4493590" y="541109"/>
            <a:ext cx="3330657" cy="635430"/>
          </a:xfrm>
          <a:prstGeom prst="rect">
            <a:avLst/>
          </a:prstGeom>
          <a:noFill/>
        </p:spPr>
        <p:txBody>
          <a:bodyPr wrap="square" rtlCol="0">
            <a:spAutoFit/>
          </a:bodyPr>
          <a:lstStyle/>
          <a:p>
            <a:pPr>
              <a:lnSpc>
                <a:spcPts val="5080"/>
              </a:lnSpc>
              <a:spcAft>
                <a:spcPts val="2400"/>
              </a:spcAft>
            </a:pPr>
            <a:r>
              <a:rPr lang="it-IT" sz="2000" b="1" dirty="0">
                <a:solidFill>
                  <a:srgbClr val="006CB1"/>
                </a:solidFill>
                <a:latin typeface="Arial" panose="020B0604020202020204" pitchFamily="34" charset="0"/>
                <a:cs typeface="Arial" panose="020B0604020202020204" pitchFamily="34" charset="0"/>
              </a:rPr>
              <a:t>L’adesione automatica</a:t>
            </a:r>
          </a:p>
        </p:txBody>
      </p:sp>
      <p:sp>
        <p:nvSpPr>
          <p:cNvPr id="2" name="Segnaposto testo 3">
            <a:extLst>
              <a:ext uri="{FF2B5EF4-FFF2-40B4-BE49-F238E27FC236}">
                <a16:creationId xmlns:a16="http://schemas.microsoft.com/office/drawing/2014/main" id="{D773C80D-035A-D933-82E6-520CEDE36B42}"/>
              </a:ext>
            </a:extLst>
          </p:cNvPr>
          <p:cNvSpPr txBox="1">
            <a:spLocks/>
          </p:cNvSpPr>
          <p:nvPr/>
        </p:nvSpPr>
        <p:spPr>
          <a:xfrm>
            <a:off x="421502" y="1092630"/>
            <a:ext cx="10980436" cy="366699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it-IT" sz="2000" dirty="0">
                <a:solidFill>
                  <a:srgbClr val="006CB1"/>
                </a:solidFill>
              </a:rPr>
              <a:t>Al fine di favorire le adesioni dei giovani alla previdenza complementare, il Legislatore (comma 204 della Legge di Bilancio) ha introdotto dal 1° luglio 2026 la c.d. </a:t>
            </a:r>
            <a:r>
              <a:rPr lang="it-IT" sz="2000" dirty="0">
                <a:solidFill>
                  <a:srgbClr val="006CB1"/>
                </a:solidFill>
                <a:highlight>
                  <a:srgbClr val="FFFF00"/>
                </a:highlight>
              </a:rPr>
              <a:t>«adesione automatica», </a:t>
            </a:r>
            <a:r>
              <a:rPr lang="it-IT" sz="2000" dirty="0">
                <a:solidFill>
                  <a:srgbClr val="006CB1"/>
                </a:solidFill>
              </a:rPr>
              <a:t>per i lavoratori dipendenti del settore privato di prima assunzione.</a:t>
            </a:r>
          </a:p>
          <a:p>
            <a:pPr algn="just"/>
            <a:r>
              <a:rPr lang="it-IT" sz="2000" dirty="0">
                <a:solidFill>
                  <a:srgbClr val="006CB1"/>
                </a:solidFill>
              </a:rPr>
              <a:t>Coloro che, entro 60 gg dall’assunzione, non abbiano dato indicazioni circa la destinazione del proprio TFR, verranno iscritti alla forma pensionistica collettiva prevista dagli accordi o dai contratti collettivi (Prevedi nel caso dei CCNL edili-industria ed edili-artigianato).</a:t>
            </a:r>
          </a:p>
          <a:p>
            <a:pPr marL="0" indent="0" algn="ctr">
              <a:buNone/>
            </a:pPr>
            <a:endParaRPr lang="it-IT" sz="2000" b="1" dirty="0">
              <a:solidFill>
                <a:srgbClr val="006CB1"/>
              </a:solidFill>
            </a:endParaRPr>
          </a:p>
          <a:p>
            <a:pPr marL="0" indent="0" algn="ctr">
              <a:buNone/>
            </a:pPr>
            <a:r>
              <a:rPr lang="it-IT" sz="2000" b="1" dirty="0">
                <a:solidFill>
                  <a:srgbClr val="006CB1"/>
                </a:solidFill>
              </a:rPr>
              <a:t>ESEMPIO</a:t>
            </a:r>
          </a:p>
          <a:p>
            <a:pPr algn="just"/>
            <a:r>
              <a:rPr lang="it-IT" sz="2000" dirty="0">
                <a:solidFill>
                  <a:srgbClr val="006CB1"/>
                </a:solidFill>
              </a:rPr>
              <a:t>Lavoratore edile assunto il 1° luglio 2026 che al 1° settembre 2026 non abbia scelto la destinazione del proprio TFR: l’azienda iscriverà il lavoratore a Prevedi, con decorrenza dell’adesione (e del relativo obbligo contributivo) dal 1° luglio 2026, ovvero la data di assunzione</a:t>
            </a:r>
          </a:p>
        </p:txBody>
      </p:sp>
      <p:sp>
        <p:nvSpPr>
          <p:cNvPr id="3" name="CasellaDiTesto 2">
            <a:extLst>
              <a:ext uri="{FF2B5EF4-FFF2-40B4-BE49-F238E27FC236}">
                <a16:creationId xmlns:a16="http://schemas.microsoft.com/office/drawing/2014/main" id="{200F3FEF-6332-657F-E88E-5C4DAB8A0159}"/>
              </a:ext>
            </a:extLst>
          </p:cNvPr>
          <p:cNvSpPr txBox="1"/>
          <p:nvPr/>
        </p:nvSpPr>
        <p:spPr>
          <a:xfrm>
            <a:off x="274489" y="-263581"/>
            <a:ext cx="2374443"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Legge di Bilancio 2026</a:t>
            </a:r>
          </a:p>
        </p:txBody>
      </p:sp>
    </p:spTree>
    <p:extLst>
      <p:ext uri="{BB962C8B-B14F-4D97-AF65-F5344CB8AC3E}">
        <p14:creationId xmlns:p14="http://schemas.microsoft.com/office/powerpoint/2010/main" val="65566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52A95-1903-871C-6CEB-63EE6B62F526}"/>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8A714675-70B2-0775-5A05-8B61D13FEC66}"/>
              </a:ext>
            </a:extLst>
          </p:cNvPr>
          <p:cNvPicPr>
            <a:picLocks noChangeAspect="1"/>
          </p:cNvPicPr>
          <p:nvPr/>
        </p:nvPicPr>
        <p:blipFill>
          <a:blip r:embed="rId2"/>
          <a:stretch>
            <a:fillRect/>
          </a:stretch>
        </p:blipFill>
        <p:spPr>
          <a:xfrm>
            <a:off x="0" y="0"/>
            <a:ext cx="12192000" cy="6858000"/>
          </a:xfrm>
          <a:prstGeom prst="rect">
            <a:avLst/>
          </a:prstGeom>
        </p:spPr>
      </p:pic>
      <p:sp>
        <p:nvSpPr>
          <p:cNvPr id="7" name="CasellaDiTesto 6">
            <a:extLst>
              <a:ext uri="{FF2B5EF4-FFF2-40B4-BE49-F238E27FC236}">
                <a16:creationId xmlns:a16="http://schemas.microsoft.com/office/drawing/2014/main" id="{3DB4A146-7133-7530-4F90-7115D153F465}"/>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ADD43A5D-A1E3-9D40-BD1E-18D3FC6E95DB}"/>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9424B199-3BFD-38AF-32CD-7CC9CF734B1F}"/>
              </a:ext>
            </a:extLst>
          </p:cNvPr>
          <p:cNvSpPr txBox="1"/>
          <p:nvPr/>
        </p:nvSpPr>
        <p:spPr>
          <a:xfrm>
            <a:off x="2513962" y="597234"/>
            <a:ext cx="8646098" cy="635430"/>
          </a:xfrm>
          <a:prstGeom prst="rect">
            <a:avLst/>
          </a:prstGeom>
          <a:noFill/>
        </p:spPr>
        <p:txBody>
          <a:bodyPr wrap="square" rtlCol="0">
            <a:spAutoFit/>
          </a:bodyPr>
          <a:lstStyle/>
          <a:p>
            <a:pPr>
              <a:lnSpc>
                <a:spcPts val="5080"/>
              </a:lnSpc>
              <a:spcAft>
                <a:spcPts val="2400"/>
              </a:spcAft>
            </a:pPr>
            <a:r>
              <a:rPr lang="it-IT" sz="2000" b="1" dirty="0">
                <a:solidFill>
                  <a:srgbClr val="006CB1"/>
                </a:solidFill>
                <a:latin typeface="Arial" panose="020B0604020202020204" pitchFamily="34" charset="0"/>
                <a:cs typeface="Arial" panose="020B0604020202020204" pitchFamily="34" charset="0"/>
              </a:rPr>
              <a:t>Differenze con l’attuale adesione tacita (che sarà sostituita)</a:t>
            </a:r>
          </a:p>
        </p:txBody>
      </p:sp>
      <p:sp>
        <p:nvSpPr>
          <p:cNvPr id="2" name="Segnaposto testo 3">
            <a:extLst>
              <a:ext uri="{FF2B5EF4-FFF2-40B4-BE49-F238E27FC236}">
                <a16:creationId xmlns:a16="http://schemas.microsoft.com/office/drawing/2014/main" id="{441E6D9D-E8B9-135D-EC6C-379E41C80A17}"/>
              </a:ext>
            </a:extLst>
          </p:cNvPr>
          <p:cNvSpPr txBox="1">
            <a:spLocks/>
          </p:cNvSpPr>
          <p:nvPr/>
        </p:nvSpPr>
        <p:spPr>
          <a:xfrm>
            <a:off x="1044312" y="1463895"/>
            <a:ext cx="10980436" cy="366699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it-IT" sz="2000" i="1" dirty="0">
                <a:solidFill>
                  <a:srgbClr val="006CB1"/>
                </a:solidFill>
              </a:rPr>
              <a:t>- Il termine per scegliere la destinazione del TFR scende da 6 mesi a 60 giorni.</a:t>
            </a:r>
          </a:p>
          <a:p>
            <a:pPr marL="0" indent="0" algn="just">
              <a:buNone/>
            </a:pPr>
            <a:endParaRPr lang="it-IT" sz="2000" i="1" dirty="0">
              <a:solidFill>
                <a:srgbClr val="006CB1"/>
              </a:solidFill>
            </a:endParaRPr>
          </a:p>
          <a:p>
            <a:pPr marL="0" indent="0" algn="just">
              <a:buNone/>
            </a:pPr>
            <a:r>
              <a:rPr lang="it-IT" sz="2000" i="1" dirty="0">
                <a:solidFill>
                  <a:srgbClr val="006CB1"/>
                </a:solidFill>
              </a:rPr>
              <a:t>- L’adesione sarà completa, con TFR totale + la contribuzione minima prevista dai CCNL di riferimento. Nel caso di Prevedi, 1% a carico ditta, 1% a carico lavoratore, 100% TFR + contributo contrattuale.</a:t>
            </a:r>
          </a:p>
          <a:p>
            <a:pPr marL="0" indent="0" algn="just">
              <a:buNone/>
            </a:pPr>
            <a:endParaRPr lang="it-IT" sz="2000" i="1" dirty="0">
              <a:solidFill>
                <a:srgbClr val="006CB1"/>
              </a:solidFill>
            </a:endParaRPr>
          </a:p>
          <a:p>
            <a:pPr marL="0" indent="0" algn="just">
              <a:buNone/>
            </a:pPr>
            <a:r>
              <a:rPr lang="it-IT" sz="2000" i="1" dirty="0">
                <a:solidFill>
                  <a:srgbClr val="006CB1"/>
                </a:solidFill>
              </a:rPr>
              <a:t>- Il comparto di destinazione non sarà necessariamente il garantito, ma i contributi saranno «investiti in percorsi o linee di investimento caratterizzati da differenti profili di rischio\rendimento, tenendo conto in particolare dell’orizzonte temporale dell’investimento e dell’età anagrafica dell’aderente»</a:t>
            </a:r>
          </a:p>
        </p:txBody>
      </p:sp>
      <p:pic>
        <p:nvPicPr>
          <p:cNvPr id="3" name="Graphique 6" descr="Checkmark">
            <a:extLst>
              <a:ext uri="{FF2B5EF4-FFF2-40B4-BE49-F238E27FC236}">
                <a16:creationId xmlns:a16="http://schemas.microsoft.com/office/drawing/2014/main" id="{FBE87129-AA63-6BFF-C0E8-B9759343FA9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1502" y="1340358"/>
            <a:ext cx="592220" cy="592220"/>
          </a:xfrm>
          <a:prstGeom prst="rect">
            <a:avLst/>
          </a:prstGeom>
        </p:spPr>
      </p:pic>
      <p:pic>
        <p:nvPicPr>
          <p:cNvPr id="4" name="Graphique 6" descr="Checkmark">
            <a:extLst>
              <a:ext uri="{FF2B5EF4-FFF2-40B4-BE49-F238E27FC236}">
                <a16:creationId xmlns:a16="http://schemas.microsoft.com/office/drawing/2014/main" id="{841C1008-DEC8-DF22-665E-2FD7227C9E4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5689" y="2308894"/>
            <a:ext cx="592220" cy="592220"/>
          </a:xfrm>
          <a:prstGeom prst="rect">
            <a:avLst/>
          </a:prstGeom>
        </p:spPr>
      </p:pic>
      <p:pic>
        <p:nvPicPr>
          <p:cNvPr id="8" name="Graphique 6" descr="Checkmark">
            <a:extLst>
              <a:ext uri="{FF2B5EF4-FFF2-40B4-BE49-F238E27FC236}">
                <a16:creationId xmlns:a16="http://schemas.microsoft.com/office/drawing/2014/main" id="{407E3B6B-2735-0817-F9B1-4AEFCB4650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9099" y="3855137"/>
            <a:ext cx="592220" cy="592220"/>
          </a:xfrm>
          <a:prstGeom prst="rect">
            <a:avLst/>
          </a:prstGeom>
        </p:spPr>
      </p:pic>
      <p:sp>
        <p:nvSpPr>
          <p:cNvPr id="10" name="CasellaDiTesto 9">
            <a:extLst>
              <a:ext uri="{FF2B5EF4-FFF2-40B4-BE49-F238E27FC236}">
                <a16:creationId xmlns:a16="http://schemas.microsoft.com/office/drawing/2014/main" id="{E5CFA217-5AF8-671C-BCA3-8271E1F7BC48}"/>
              </a:ext>
            </a:extLst>
          </p:cNvPr>
          <p:cNvSpPr txBox="1"/>
          <p:nvPr/>
        </p:nvSpPr>
        <p:spPr>
          <a:xfrm>
            <a:off x="274489" y="-263581"/>
            <a:ext cx="2374443"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Legge di Bilancio 2026</a:t>
            </a:r>
          </a:p>
        </p:txBody>
      </p:sp>
    </p:spTree>
    <p:extLst>
      <p:ext uri="{BB962C8B-B14F-4D97-AF65-F5344CB8AC3E}">
        <p14:creationId xmlns:p14="http://schemas.microsoft.com/office/powerpoint/2010/main" val="3415245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EE8AE-E491-9373-627D-0954C7D115E6}"/>
            </a:ext>
          </a:extLst>
        </p:cNvPr>
        <p:cNvGrpSpPr/>
        <p:nvPr/>
      </p:nvGrpSpPr>
      <p:grpSpPr>
        <a:xfrm>
          <a:off x="0" y="0"/>
          <a:ext cx="0" cy="0"/>
          <a:chOff x="0" y="0"/>
          <a:chExt cx="0" cy="0"/>
        </a:xfrm>
      </p:grpSpPr>
      <p:pic>
        <p:nvPicPr>
          <p:cNvPr id="11" name="Immagine 10" descr="Immagine che contiene logo, clipart, Elementi grafici, simbolo&#10;&#10;Il contenuto generato dall'IA potrebbe non essere corretto.">
            <a:extLst>
              <a:ext uri="{FF2B5EF4-FFF2-40B4-BE49-F238E27FC236}">
                <a16:creationId xmlns:a16="http://schemas.microsoft.com/office/drawing/2014/main" id="{E670DA35-3B2B-316F-82C0-1D081FF2F034}"/>
              </a:ext>
            </a:extLst>
          </p:cNvPr>
          <p:cNvPicPr>
            <a:picLocks noChangeAspect="1"/>
          </p:cNvPicPr>
          <p:nvPr/>
        </p:nvPicPr>
        <p:blipFill>
          <a:blip r:embed="rId2"/>
          <a:stretch>
            <a:fillRect/>
          </a:stretch>
        </p:blipFill>
        <p:spPr>
          <a:xfrm>
            <a:off x="0" y="0"/>
            <a:ext cx="12192000" cy="6858000"/>
          </a:xfrm>
          <a:prstGeom prst="rect">
            <a:avLst/>
          </a:prstGeom>
        </p:spPr>
      </p:pic>
      <p:sp>
        <p:nvSpPr>
          <p:cNvPr id="7" name="CasellaDiTesto 6">
            <a:extLst>
              <a:ext uri="{FF2B5EF4-FFF2-40B4-BE49-F238E27FC236}">
                <a16:creationId xmlns:a16="http://schemas.microsoft.com/office/drawing/2014/main" id="{97CC1B91-BEA8-2886-3661-E550A800BD29}"/>
              </a:ext>
            </a:extLst>
          </p:cNvPr>
          <p:cNvSpPr txBox="1"/>
          <p:nvPr/>
        </p:nvSpPr>
        <p:spPr>
          <a:xfrm>
            <a:off x="421502" y="457200"/>
            <a:ext cx="7693798" cy="460511"/>
          </a:xfrm>
          <a:prstGeom prst="rect">
            <a:avLst/>
          </a:prstGeom>
          <a:noFill/>
        </p:spPr>
        <p:txBody>
          <a:bodyPr wrap="square" rtlCol="0">
            <a:spAutoFit/>
          </a:bodyPr>
          <a:lstStyle/>
          <a:p>
            <a:pPr>
              <a:lnSpc>
                <a:spcPts val="3140"/>
              </a:lnSpc>
            </a:pPr>
            <a:endParaRPr lang="it-IT" sz="2400" dirty="0">
              <a:solidFill>
                <a:schemeClr val="bg2">
                  <a:lumMod val="50000"/>
                </a:schemeClr>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AE2E33A9-5EF2-1577-4606-0D833950CFF5}"/>
              </a:ext>
            </a:extLst>
          </p:cNvPr>
          <p:cNvPicPr>
            <a:picLocks noChangeAspect="1"/>
          </p:cNvPicPr>
          <p:nvPr/>
        </p:nvPicPr>
        <p:blipFill>
          <a:blip r:embed="rId3"/>
          <a:stretch>
            <a:fillRect/>
          </a:stretch>
        </p:blipFill>
        <p:spPr>
          <a:xfrm>
            <a:off x="578665" y="5969274"/>
            <a:ext cx="3502702" cy="588689"/>
          </a:xfrm>
          <a:prstGeom prst="rect">
            <a:avLst/>
          </a:prstGeom>
        </p:spPr>
      </p:pic>
      <p:sp>
        <p:nvSpPr>
          <p:cNvPr id="6" name="CasellaDiTesto 5">
            <a:extLst>
              <a:ext uri="{FF2B5EF4-FFF2-40B4-BE49-F238E27FC236}">
                <a16:creationId xmlns:a16="http://schemas.microsoft.com/office/drawing/2014/main" id="{69131C90-C7F0-20F1-ADA5-2B06910828E6}"/>
              </a:ext>
            </a:extLst>
          </p:cNvPr>
          <p:cNvSpPr txBox="1"/>
          <p:nvPr/>
        </p:nvSpPr>
        <p:spPr>
          <a:xfrm>
            <a:off x="3843141" y="369740"/>
            <a:ext cx="4367605" cy="635430"/>
          </a:xfrm>
          <a:prstGeom prst="rect">
            <a:avLst/>
          </a:prstGeom>
          <a:noFill/>
        </p:spPr>
        <p:txBody>
          <a:bodyPr wrap="square" rtlCol="0">
            <a:spAutoFit/>
          </a:bodyPr>
          <a:lstStyle/>
          <a:p>
            <a:pPr>
              <a:lnSpc>
                <a:spcPts val="5080"/>
              </a:lnSpc>
              <a:spcAft>
                <a:spcPts val="2400"/>
              </a:spcAft>
            </a:pPr>
            <a:r>
              <a:rPr lang="it-IT" sz="2000" b="1" dirty="0">
                <a:solidFill>
                  <a:srgbClr val="006CB1"/>
                </a:solidFill>
                <a:latin typeface="Arial" panose="020B0604020202020204" pitchFamily="34" charset="0"/>
                <a:cs typeface="Arial" panose="020B0604020202020204" pitchFamily="34" charset="0"/>
              </a:rPr>
              <a:t>Portabilità del contributo datoriale</a:t>
            </a:r>
          </a:p>
        </p:txBody>
      </p:sp>
      <p:sp>
        <p:nvSpPr>
          <p:cNvPr id="2" name="Segnaposto testo 3">
            <a:extLst>
              <a:ext uri="{FF2B5EF4-FFF2-40B4-BE49-F238E27FC236}">
                <a16:creationId xmlns:a16="http://schemas.microsoft.com/office/drawing/2014/main" id="{908535A1-F839-085F-8CCE-C7931AA591E4}"/>
              </a:ext>
            </a:extLst>
          </p:cNvPr>
          <p:cNvSpPr txBox="1">
            <a:spLocks/>
          </p:cNvSpPr>
          <p:nvPr/>
        </p:nvSpPr>
        <p:spPr>
          <a:xfrm>
            <a:off x="421502" y="1092630"/>
            <a:ext cx="10980436" cy="366699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it-IT" sz="2000" dirty="0">
                <a:solidFill>
                  <a:srgbClr val="006CB1"/>
                </a:solidFill>
              </a:rPr>
              <a:t>Lo stesso comma 201 della Legge di Bilancio 2026, sempre con decorrenza 1° luglio 2026, ha previsto che l’articolo 14, comma 6, ultimo periodo del D. Lgs. 252 sia modificato eliminando le parole: «nei limiti e secondo le modalità stabilite dai contratti o accordi collettivi, anche aziendali».</a:t>
            </a:r>
          </a:p>
          <a:p>
            <a:pPr marL="0" indent="0" algn="ctr">
              <a:buNone/>
            </a:pPr>
            <a:r>
              <a:rPr lang="it-IT" sz="2000" b="1" dirty="0">
                <a:solidFill>
                  <a:srgbClr val="006CB1"/>
                </a:solidFill>
              </a:rPr>
              <a:t>COSA SIGNIFICA?</a:t>
            </a:r>
          </a:p>
          <a:p>
            <a:pPr marL="0" indent="0" algn="ctr">
              <a:buNone/>
            </a:pPr>
            <a:endParaRPr lang="it-IT" sz="2000" b="1" dirty="0">
              <a:solidFill>
                <a:srgbClr val="006CB1"/>
              </a:solidFill>
            </a:endParaRPr>
          </a:p>
          <a:p>
            <a:pPr algn="just"/>
            <a:r>
              <a:rPr lang="it-IT" sz="2000" dirty="0">
                <a:solidFill>
                  <a:srgbClr val="006CB1"/>
                </a:solidFill>
              </a:rPr>
              <a:t>In altri termini, dall’eliminazione del sopra indicato periodo verrebbe meno il limite alla portabilità del contributo datoriale ad altre forme pensionistiche come fondi pensioni aperti e PIP. </a:t>
            </a:r>
            <a:r>
              <a:rPr lang="it-IT" sz="2000" b="1" dirty="0">
                <a:solidFill>
                  <a:srgbClr val="006CB1"/>
                </a:solidFill>
              </a:rPr>
              <a:t>Si ribadisce tuttavia che, vista la recente emanazione e la conseguente assenza di indicazioni ufficiali di Covip, non è possibile ad oggi fornire informazioni ulteriori al mero dettato normativo</a:t>
            </a:r>
            <a:r>
              <a:rPr lang="it-IT" sz="2000" dirty="0">
                <a:solidFill>
                  <a:srgbClr val="006CB1"/>
                </a:solidFill>
              </a:rPr>
              <a:t>.</a:t>
            </a:r>
          </a:p>
        </p:txBody>
      </p:sp>
      <p:sp>
        <p:nvSpPr>
          <p:cNvPr id="3" name="CasellaDiTesto 2">
            <a:extLst>
              <a:ext uri="{FF2B5EF4-FFF2-40B4-BE49-F238E27FC236}">
                <a16:creationId xmlns:a16="http://schemas.microsoft.com/office/drawing/2014/main" id="{6D85D4D0-386D-72A9-A3C4-FDD61BB69A74}"/>
              </a:ext>
            </a:extLst>
          </p:cNvPr>
          <p:cNvSpPr txBox="1"/>
          <p:nvPr/>
        </p:nvSpPr>
        <p:spPr>
          <a:xfrm>
            <a:off x="274489" y="-263581"/>
            <a:ext cx="2374443" cy="635430"/>
          </a:xfrm>
          <a:prstGeom prst="rect">
            <a:avLst/>
          </a:prstGeom>
          <a:noFill/>
        </p:spPr>
        <p:txBody>
          <a:bodyPr wrap="square" rtlCol="0">
            <a:spAutoFit/>
          </a:bodyPr>
          <a:lstStyle/>
          <a:p>
            <a:pPr>
              <a:lnSpc>
                <a:spcPts val="5080"/>
              </a:lnSpc>
              <a:spcAft>
                <a:spcPts val="2400"/>
              </a:spcAft>
            </a:pPr>
            <a:r>
              <a:rPr lang="it-IT" sz="1400" b="1" dirty="0">
                <a:solidFill>
                  <a:srgbClr val="006CB1"/>
                </a:solidFill>
                <a:latin typeface="Arial" panose="020B0604020202020204" pitchFamily="34" charset="0"/>
                <a:cs typeface="Arial" panose="020B0604020202020204" pitchFamily="34" charset="0"/>
              </a:rPr>
              <a:t>Legge di Bilancio 2026</a:t>
            </a:r>
          </a:p>
        </p:txBody>
      </p:sp>
    </p:spTree>
    <p:extLst>
      <p:ext uri="{BB962C8B-B14F-4D97-AF65-F5344CB8AC3E}">
        <p14:creationId xmlns:p14="http://schemas.microsoft.com/office/powerpoint/2010/main" val="415766014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996</TotalTime>
  <Words>2749</Words>
  <Application>Microsoft Office PowerPoint</Application>
  <PresentationFormat>Widescreen</PresentationFormat>
  <Paragraphs>148</Paragraphs>
  <Slides>23</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23</vt:i4>
      </vt:variant>
    </vt:vector>
  </HeadingPairs>
  <TitlesOfParts>
    <vt:vector size="28" baseType="lpstr">
      <vt:lpstr>Aptos</vt:lpstr>
      <vt:lpstr>Aptos Display</vt:lpstr>
      <vt:lpstr>Arial</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Santiago Maradei</dc:creator>
  <cp:lastModifiedBy>Diego Ballarin</cp:lastModifiedBy>
  <cp:revision>164</cp:revision>
  <dcterms:created xsi:type="dcterms:W3CDTF">2026-01-15T14:53:01Z</dcterms:created>
  <dcterms:modified xsi:type="dcterms:W3CDTF">2026-01-27T22:51:45Z</dcterms:modified>
</cp:coreProperties>
</file>